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7" r:id="rId4"/>
    <p:sldId id="258" r:id="rId5"/>
    <p:sldId id="265" r:id="rId6"/>
    <p:sldId id="259" r:id="rId7"/>
    <p:sldId id="261" r:id="rId8"/>
    <p:sldId id="262" r:id="rId9"/>
    <p:sldId id="263"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9/11/2023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9/11/2023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9/11/2023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9/11/2023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9/11/2023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5E6D9-D841-4F07-81F9-933B2B597046}"/>
              </a:ext>
            </a:extLst>
          </p:cNvPr>
          <p:cNvSpPr>
            <a:spLocks noGrp="1"/>
          </p:cNvSpPr>
          <p:nvPr>
            <p:ph type="ctrTitle"/>
          </p:nvPr>
        </p:nvSpPr>
        <p:spPr/>
        <p:txBody>
          <a:bodyPr/>
          <a:lstStyle/>
          <a:p>
            <a:r>
              <a:rPr lang="en-GB" dirty="0"/>
              <a:t>Green park, </a:t>
            </a:r>
            <a:r>
              <a:rPr lang="en-GB" dirty="0" err="1"/>
              <a:t>aston</a:t>
            </a:r>
            <a:r>
              <a:rPr lang="en-GB" dirty="0"/>
              <a:t> </a:t>
            </a:r>
            <a:r>
              <a:rPr lang="en-GB" dirty="0" err="1"/>
              <a:t>clinton</a:t>
            </a:r>
            <a:endParaRPr lang="en-GB" dirty="0"/>
          </a:p>
        </p:txBody>
      </p:sp>
      <p:sp>
        <p:nvSpPr>
          <p:cNvPr id="3" name="Subtitle 2">
            <a:extLst>
              <a:ext uri="{FF2B5EF4-FFF2-40B4-BE49-F238E27FC236}">
                <a16:creationId xmlns:a16="http://schemas.microsoft.com/office/drawing/2014/main" id="{ED42488F-D53E-45A1-9874-C8BCE610D526}"/>
              </a:ext>
            </a:extLst>
          </p:cNvPr>
          <p:cNvSpPr>
            <a:spLocks noGrp="1"/>
          </p:cNvSpPr>
          <p:nvPr>
            <p:ph type="subTitle" idx="1"/>
          </p:nvPr>
        </p:nvSpPr>
        <p:spPr/>
        <p:txBody>
          <a:bodyPr/>
          <a:lstStyle/>
          <a:p>
            <a:r>
              <a:rPr lang="en-GB" dirty="0"/>
              <a:t>Monday17th June – Wednesday 19</a:t>
            </a:r>
            <a:r>
              <a:rPr lang="en-GB" baseline="30000" dirty="0"/>
              <a:t>th</a:t>
            </a:r>
            <a:r>
              <a:rPr lang="en-GB" dirty="0"/>
              <a:t> </a:t>
            </a:r>
            <a:r>
              <a:rPr lang="en-GB" dirty="0" err="1"/>
              <a:t>JUne</a:t>
            </a:r>
            <a:endParaRPr lang="en-GB" dirty="0"/>
          </a:p>
        </p:txBody>
      </p:sp>
    </p:spTree>
    <p:extLst>
      <p:ext uri="{BB962C8B-B14F-4D97-AF65-F5344CB8AC3E}">
        <p14:creationId xmlns:p14="http://schemas.microsoft.com/office/powerpoint/2010/main" val="311951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67F85-DC4F-4CDB-9826-D0DF507C4D9B}"/>
              </a:ext>
            </a:extLst>
          </p:cNvPr>
          <p:cNvSpPr>
            <a:spLocks noGrp="1"/>
          </p:cNvSpPr>
          <p:nvPr>
            <p:ph type="title"/>
          </p:nvPr>
        </p:nvSpPr>
        <p:spPr/>
        <p:txBody>
          <a:bodyPr/>
          <a:lstStyle/>
          <a:p>
            <a:r>
              <a:rPr lang="en-GB" dirty="0"/>
              <a:t>To secure place</a:t>
            </a:r>
          </a:p>
        </p:txBody>
      </p:sp>
      <p:sp>
        <p:nvSpPr>
          <p:cNvPr id="3" name="Content Placeholder 2">
            <a:extLst>
              <a:ext uri="{FF2B5EF4-FFF2-40B4-BE49-F238E27FC236}">
                <a16:creationId xmlns:a16="http://schemas.microsoft.com/office/drawing/2014/main" id="{D0378A2C-2F44-4623-9698-5CBD9102A429}"/>
              </a:ext>
            </a:extLst>
          </p:cNvPr>
          <p:cNvSpPr>
            <a:spLocks noGrp="1"/>
          </p:cNvSpPr>
          <p:nvPr>
            <p:ph idx="1"/>
          </p:nvPr>
        </p:nvSpPr>
        <p:spPr>
          <a:xfrm>
            <a:off x="581193" y="1793290"/>
            <a:ext cx="5514807" cy="4758430"/>
          </a:xfrm>
        </p:spPr>
        <p:txBody>
          <a:bodyPr>
            <a:normAutofit fontScale="92500" lnSpcReduction="10000"/>
          </a:bodyPr>
          <a:lstStyle/>
          <a:p>
            <a:r>
              <a:rPr lang="en-GB" sz="2400" dirty="0"/>
              <a:t>There are only 20 spaces available on the trip.</a:t>
            </a:r>
          </a:p>
          <a:p>
            <a:endParaRPr lang="en-GB" sz="2400" dirty="0"/>
          </a:p>
          <a:p>
            <a:r>
              <a:rPr lang="en-GB" sz="2400" dirty="0"/>
              <a:t>To secure place on trip you will need to pay deposit of £70 on ParentPay by 22</a:t>
            </a:r>
            <a:r>
              <a:rPr lang="en-GB" sz="2400" baseline="30000" dirty="0"/>
              <a:t>th</a:t>
            </a:r>
            <a:r>
              <a:rPr lang="en-GB" sz="2400" dirty="0"/>
              <a:t> September.</a:t>
            </a:r>
          </a:p>
          <a:p>
            <a:r>
              <a:rPr lang="en-GB" sz="2400" dirty="0"/>
              <a:t>First come, first served basis</a:t>
            </a:r>
          </a:p>
          <a:p>
            <a:endParaRPr lang="en-GB" sz="2400" dirty="0"/>
          </a:p>
          <a:p>
            <a:r>
              <a:rPr lang="en-GB" sz="2400" dirty="0"/>
              <a:t>The rest of the payment can be paid in 5 instalments </a:t>
            </a:r>
          </a:p>
          <a:p>
            <a:r>
              <a:rPr lang="en-GB" sz="2400" dirty="0"/>
              <a:t>We can also provide other payment plans to support you in paying.</a:t>
            </a:r>
          </a:p>
        </p:txBody>
      </p:sp>
      <p:pic>
        <p:nvPicPr>
          <p:cNvPr id="4" name="Picture 3">
            <a:extLst>
              <a:ext uri="{FF2B5EF4-FFF2-40B4-BE49-F238E27FC236}">
                <a16:creationId xmlns:a16="http://schemas.microsoft.com/office/drawing/2014/main" id="{07C9FE63-AA58-4754-ACF2-3552D77F4FA4}"/>
              </a:ext>
            </a:extLst>
          </p:cNvPr>
          <p:cNvPicPr>
            <a:picLocks noChangeAspect="1"/>
          </p:cNvPicPr>
          <p:nvPr/>
        </p:nvPicPr>
        <p:blipFill>
          <a:blip r:embed="rId2"/>
          <a:stretch>
            <a:fillRect/>
          </a:stretch>
        </p:blipFill>
        <p:spPr>
          <a:xfrm>
            <a:off x="6172284" y="4258215"/>
            <a:ext cx="5897024" cy="1767659"/>
          </a:xfrm>
          <a:prstGeom prst="rect">
            <a:avLst/>
          </a:prstGeom>
        </p:spPr>
      </p:pic>
    </p:spTree>
    <p:extLst>
      <p:ext uri="{BB962C8B-B14F-4D97-AF65-F5344CB8AC3E}">
        <p14:creationId xmlns:p14="http://schemas.microsoft.com/office/powerpoint/2010/main" val="3896681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999E0-7164-452E-AE22-DCA552AC755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2D5180F-026D-4263-93B4-40F7CB448D25}"/>
              </a:ext>
            </a:extLst>
          </p:cNvPr>
          <p:cNvSpPr>
            <a:spLocks noGrp="1"/>
          </p:cNvSpPr>
          <p:nvPr>
            <p:ph idx="1"/>
          </p:nvPr>
        </p:nvSpPr>
        <p:spPr/>
        <p:txBody>
          <a:bodyPr/>
          <a:lstStyle/>
          <a:p>
            <a:r>
              <a:rPr lang="en-GB" dirty="0"/>
              <a:t>For over 35 years, our transformative school trips have encouraged primary school pupils to build confidence and resilience by taking on fun challenges. </a:t>
            </a:r>
          </a:p>
          <a:p>
            <a:r>
              <a:rPr lang="en-GB" dirty="0"/>
              <a:t>Each year over 175,000 young people visit Kingswood to experience exciting activities, from archery to zipwire, and they go home with so much more. They leave with the feeling that they can achieve their goals, and it’s wonderful to see the most uncertain pupils becoming the most enthusiastic. </a:t>
            </a:r>
          </a:p>
          <a:p>
            <a:r>
              <a:rPr lang="en-GB" dirty="0"/>
              <a:t>We provide the perfect environment to develop positive mind-sets, improve wellbeing and encourage self-belief, plus there is always lots of laughter.</a:t>
            </a:r>
          </a:p>
          <a:p>
            <a:r>
              <a:rPr lang="en-GB" dirty="0"/>
              <a:t>Every child will benefit from a Kingswood adventure. Character development is at the core of each Kingswood programme with a focus on confidence, resilience and life skills, which are delivered through a carefully designed mix of challenge, play and reflection.</a:t>
            </a:r>
          </a:p>
        </p:txBody>
      </p:sp>
    </p:spTree>
    <p:extLst>
      <p:ext uri="{BB962C8B-B14F-4D97-AF65-F5344CB8AC3E}">
        <p14:creationId xmlns:p14="http://schemas.microsoft.com/office/powerpoint/2010/main" val="1018296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DC064-5622-41B2-A4C7-9E492CCAE097}"/>
              </a:ext>
            </a:extLst>
          </p:cNvPr>
          <p:cNvSpPr>
            <a:spLocks noGrp="1"/>
          </p:cNvSpPr>
          <p:nvPr>
            <p:ph type="title"/>
          </p:nvPr>
        </p:nvSpPr>
        <p:spPr/>
        <p:txBody>
          <a:bodyPr/>
          <a:lstStyle/>
          <a:p>
            <a:r>
              <a:rPr lang="en-GB" dirty="0"/>
              <a:t>Adventure course</a:t>
            </a:r>
          </a:p>
        </p:txBody>
      </p:sp>
      <p:sp>
        <p:nvSpPr>
          <p:cNvPr id="3" name="Content Placeholder 2">
            <a:extLst>
              <a:ext uri="{FF2B5EF4-FFF2-40B4-BE49-F238E27FC236}">
                <a16:creationId xmlns:a16="http://schemas.microsoft.com/office/drawing/2014/main" id="{BB0E5432-F529-427F-A673-2F6B96D7E1A3}"/>
              </a:ext>
            </a:extLst>
          </p:cNvPr>
          <p:cNvSpPr>
            <a:spLocks noGrp="1"/>
          </p:cNvSpPr>
          <p:nvPr>
            <p:ph idx="1"/>
          </p:nvPr>
        </p:nvSpPr>
        <p:spPr/>
        <p:txBody>
          <a:bodyPr>
            <a:normAutofit/>
          </a:bodyPr>
          <a:lstStyle/>
          <a:p>
            <a:r>
              <a:rPr lang="en-GB" sz="2800" dirty="0"/>
              <a:t>Our most popular adventure, which gives you a diverse and pre-built activity programme delivering a balanced mix of outcomes across confidence, resilience and life skills. Our Adventure programme features a mix of daily challenging activities, educational and fun evening entertainment and dedicated time with one of our brilliant Course Directors to help children to engage in all aspects of the curriculum and reflect on their learning.</a:t>
            </a:r>
          </a:p>
        </p:txBody>
      </p:sp>
    </p:spTree>
    <p:extLst>
      <p:ext uri="{BB962C8B-B14F-4D97-AF65-F5344CB8AC3E}">
        <p14:creationId xmlns:p14="http://schemas.microsoft.com/office/powerpoint/2010/main" val="246418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FE688-EB8D-4919-9E3B-A682675E70C9}"/>
              </a:ext>
            </a:extLst>
          </p:cNvPr>
          <p:cNvSpPr>
            <a:spLocks noGrp="1"/>
          </p:cNvSpPr>
          <p:nvPr>
            <p:ph type="title"/>
          </p:nvPr>
        </p:nvSpPr>
        <p:spPr/>
        <p:txBody>
          <a:bodyPr/>
          <a:lstStyle/>
          <a:p>
            <a:r>
              <a:rPr lang="en-GB" dirty="0"/>
              <a:t>Examples of Activities – all run by qualified staff from Green Park</a:t>
            </a:r>
          </a:p>
        </p:txBody>
      </p:sp>
      <p:sp>
        <p:nvSpPr>
          <p:cNvPr id="3" name="Content Placeholder 2">
            <a:extLst>
              <a:ext uri="{FF2B5EF4-FFF2-40B4-BE49-F238E27FC236}">
                <a16:creationId xmlns:a16="http://schemas.microsoft.com/office/drawing/2014/main" id="{DAFADD3E-4635-42C6-B1DC-D225F17051FE}"/>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742EE5DA-DAB1-4545-A56F-AA7BF9C1816A}"/>
              </a:ext>
            </a:extLst>
          </p:cNvPr>
          <p:cNvPicPr>
            <a:picLocks noChangeAspect="1"/>
          </p:cNvPicPr>
          <p:nvPr/>
        </p:nvPicPr>
        <p:blipFill>
          <a:blip r:embed="rId2"/>
          <a:stretch>
            <a:fillRect/>
          </a:stretch>
        </p:blipFill>
        <p:spPr>
          <a:xfrm>
            <a:off x="324177" y="1853056"/>
            <a:ext cx="4620685" cy="2457668"/>
          </a:xfrm>
          <a:prstGeom prst="rect">
            <a:avLst/>
          </a:prstGeom>
        </p:spPr>
      </p:pic>
      <p:pic>
        <p:nvPicPr>
          <p:cNvPr id="5" name="Picture 4">
            <a:extLst>
              <a:ext uri="{FF2B5EF4-FFF2-40B4-BE49-F238E27FC236}">
                <a16:creationId xmlns:a16="http://schemas.microsoft.com/office/drawing/2014/main" id="{C0CE1E4D-7851-4EDB-AC2B-9FFE2FE3156F}"/>
              </a:ext>
            </a:extLst>
          </p:cNvPr>
          <p:cNvPicPr>
            <a:picLocks noChangeAspect="1"/>
          </p:cNvPicPr>
          <p:nvPr/>
        </p:nvPicPr>
        <p:blipFill>
          <a:blip r:embed="rId3"/>
          <a:stretch>
            <a:fillRect/>
          </a:stretch>
        </p:blipFill>
        <p:spPr>
          <a:xfrm>
            <a:off x="4944862" y="1938617"/>
            <a:ext cx="1886859" cy="2120579"/>
          </a:xfrm>
          <a:prstGeom prst="rect">
            <a:avLst/>
          </a:prstGeom>
        </p:spPr>
      </p:pic>
      <p:pic>
        <p:nvPicPr>
          <p:cNvPr id="6" name="Picture 5">
            <a:extLst>
              <a:ext uri="{FF2B5EF4-FFF2-40B4-BE49-F238E27FC236}">
                <a16:creationId xmlns:a16="http://schemas.microsoft.com/office/drawing/2014/main" id="{668B8337-1CAF-4698-ABC1-FE797006CDA3}"/>
              </a:ext>
            </a:extLst>
          </p:cNvPr>
          <p:cNvPicPr>
            <a:picLocks noChangeAspect="1"/>
          </p:cNvPicPr>
          <p:nvPr/>
        </p:nvPicPr>
        <p:blipFill>
          <a:blip r:embed="rId4"/>
          <a:stretch>
            <a:fillRect/>
          </a:stretch>
        </p:blipFill>
        <p:spPr>
          <a:xfrm>
            <a:off x="483696" y="4442743"/>
            <a:ext cx="4079427" cy="2275065"/>
          </a:xfrm>
          <a:prstGeom prst="rect">
            <a:avLst/>
          </a:prstGeom>
        </p:spPr>
      </p:pic>
      <p:pic>
        <p:nvPicPr>
          <p:cNvPr id="7" name="Picture 6">
            <a:extLst>
              <a:ext uri="{FF2B5EF4-FFF2-40B4-BE49-F238E27FC236}">
                <a16:creationId xmlns:a16="http://schemas.microsoft.com/office/drawing/2014/main" id="{66482395-C814-4414-9586-074AB12FE87D}"/>
              </a:ext>
            </a:extLst>
          </p:cNvPr>
          <p:cNvPicPr>
            <a:picLocks noChangeAspect="1"/>
          </p:cNvPicPr>
          <p:nvPr/>
        </p:nvPicPr>
        <p:blipFill>
          <a:blip r:embed="rId5"/>
          <a:stretch>
            <a:fillRect/>
          </a:stretch>
        </p:blipFill>
        <p:spPr>
          <a:xfrm>
            <a:off x="4660619" y="4310724"/>
            <a:ext cx="4264819" cy="2272495"/>
          </a:xfrm>
          <a:prstGeom prst="rect">
            <a:avLst/>
          </a:prstGeom>
        </p:spPr>
      </p:pic>
      <p:pic>
        <p:nvPicPr>
          <p:cNvPr id="8" name="Picture 7">
            <a:extLst>
              <a:ext uri="{FF2B5EF4-FFF2-40B4-BE49-F238E27FC236}">
                <a16:creationId xmlns:a16="http://schemas.microsoft.com/office/drawing/2014/main" id="{7CA729A2-56D3-445E-827D-767B1DEA0F71}"/>
              </a:ext>
            </a:extLst>
          </p:cNvPr>
          <p:cNvPicPr>
            <a:picLocks noChangeAspect="1"/>
          </p:cNvPicPr>
          <p:nvPr/>
        </p:nvPicPr>
        <p:blipFill>
          <a:blip r:embed="rId6"/>
          <a:stretch>
            <a:fillRect/>
          </a:stretch>
        </p:blipFill>
        <p:spPr>
          <a:xfrm>
            <a:off x="6929218" y="1853056"/>
            <a:ext cx="2246256" cy="2457668"/>
          </a:xfrm>
          <a:prstGeom prst="rect">
            <a:avLst/>
          </a:prstGeom>
        </p:spPr>
      </p:pic>
      <p:pic>
        <p:nvPicPr>
          <p:cNvPr id="9" name="Picture 8">
            <a:extLst>
              <a:ext uri="{FF2B5EF4-FFF2-40B4-BE49-F238E27FC236}">
                <a16:creationId xmlns:a16="http://schemas.microsoft.com/office/drawing/2014/main" id="{E4A78778-1E63-4C69-B0E2-ACFA600EF2CB}"/>
              </a:ext>
            </a:extLst>
          </p:cNvPr>
          <p:cNvPicPr>
            <a:picLocks noChangeAspect="1"/>
          </p:cNvPicPr>
          <p:nvPr/>
        </p:nvPicPr>
        <p:blipFill>
          <a:blip r:embed="rId7"/>
          <a:stretch>
            <a:fillRect/>
          </a:stretch>
        </p:blipFill>
        <p:spPr>
          <a:xfrm>
            <a:off x="9274353" y="1853056"/>
            <a:ext cx="2178054" cy="2494984"/>
          </a:xfrm>
          <a:prstGeom prst="rect">
            <a:avLst/>
          </a:prstGeom>
        </p:spPr>
      </p:pic>
      <p:pic>
        <p:nvPicPr>
          <p:cNvPr id="10" name="Picture 9">
            <a:extLst>
              <a:ext uri="{FF2B5EF4-FFF2-40B4-BE49-F238E27FC236}">
                <a16:creationId xmlns:a16="http://schemas.microsoft.com/office/drawing/2014/main" id="{7AC92495-A97F-4D5B-AFFC-38962F59142F}"/>
              </a:ext>
            </a:extLst>
          </p:cNvPr>
          <p:cNvPicPr>
            <a:picLocks noChangeAspect="1"/>
          </p:cNvPicPr>
          <p:nvPr/>
        </p:nvPicPr>
        <p:blipFill>
          <a:blip r:embed="rId8"/>
          <a:stretch>
            <a:fillRect/>
          </a:stretch>
        </p:blipFill>
        <p:spPr>
          <a:xfrm>
            <a:off x="9272970" y="4310724"/>
            <a:ext cx="2125551" cy="2457668"/>
          </a:xfrm>
          <a:prstGeom prst="rect">
            <a:avLst/>
          </a:prstGeom>
        </p:spPr>
      </p:pic>
    </p:spTree>
    <p:extLst>
      <p:ext uri="{BB962C8B-B14F-4D97-AF65-F5344CB8AC3E}">
        <p14:creationId xmlns:p14="http://schemas.microsoft.com/office/powerpoint/2010/main" val="2053209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6931-CB22-4F32-AFE7-65A383A56E92}"/>
              </a:ext>
            </a:extLst>
          </p:cNvPr>
          <p:cNvSpPr>
            <a:spLocks noGrp="1"/>
          </p:cNvSpPr>
          <p:nvPr>
            <p:ph type="title"/>
          </p:nvPr>
        </p:nvSpPr>
        <p:spPr/>
        <p:txBody>
          <a:bodyPr/>
          <a:lstStyle/>
          <a:p>
            <a:r>
              <a:rPr lang="en-GB" dirty="0"/>
              <a:t>Reviews from last year’s students </a:t>
            </a:r>
          </a:p>
        </p:txBody>
      </p:sp>
      <p:sp>
        <p:nvSpPr>
          <p:cNvPr id="3" name="Content Placeholder 2">
            <a:extLst>
              <a:ext uri="{FF2B5EF4-FFF2-40B4-BE49-F238E27FC236}">
                <a16:creationId xmlns:a16="http://schemas.microsoft.com/office/drawing/2014/main" id="{05C906A1-2D58-4001-8D83-EEA06CD76592}"/>
              </a:ext>
            </a:extLst>
          </p:cNvPr>
          <p:cNvSpPr>
            <a:spLocks noGrp="1"/>
          </p:cNvSpPr>
          <p:nvPr>
            <p:ph idx="1"/>
          </p:nvPr>
        </p:nvSpPr>
        <p:spPr>
          <a:xfrm>
            <a:off x="478534" y="1810741"/>
            <a:ext cx="5819608" cy="4930518"/>
          </a:xfrm>
        </p:spPr>
        <p:txBody>
          <a:bodyPr>
            <a:normAutofit/>
          </a:bodyPr>
          <a:lstStyle/>
          <a:p>
            <a:r>
              <a:rPr lang="en-GB" sz="2400" dirty="0"/>
              <a:t>“I had a blast. The stay was amazing and I learnt lots of new skills. I highly recommend it.” – </a:t>
            </a:r>
            <a:r>
              <a:rPr lang="en-GB" sz="2400" dirty="0" err="1"/>
              <a:t>Saaliha</a:t>
            </a:r>
            <a:endParaRPr lang="en-GB" sz="2400" dirty="0"/>
          </a:p>
          <a:p>
            <a:r>
              <a:rPr lang="en-GB" sz="2400" dirty="0"/>
              <a:t>“The residential was amazing. We got to do so many different activities such as climbing, archery and fencing.” – TW</a:t>
            </a:r>
          </a:p>
          <a:p>
            <a:r>
              <a:rPr lang="en-GB" sz="2400" dirty="0"/>
              <a:t>“All the staff were so welcoming and fun.”- Evie</a:t>
            </a:r>
          </a:p>
          <a:p>
            <a:r>
              <a:rPr lang="en-GB" sz="2400" dirty="0"/>
              <a:t>“The best experience at </a:t>
            </a:r>
            <a:r>
              <a:rPr lang="en-GB" sz="2400" dirty="0" err="1"/>
              <a:t>Castlefield</a:t>
            </a:r>
            <a:r>
              <a:rPr lang="en-GB" sz="2400" dirty="0"/>
              <a:t> School I have had. 10/10.” – Taha and Nicolas.</a:t>
            </a:r>
          </a:p>
          <a:p>
            <a:endParaRPr lang="en-GB" sz="2400" dirty="0"/>
          </a:p>
        </p:txBody>
      </p:sp>
      <p:pic>
        <p:nvPicPr>
          <p:cNvPr id="4" name="Picture 3">
            <a:extLst>
              <a:ext uri="{FF2B5EF4-FFF2-40B4-BE49-F238E27FC236}">
                <a16:creationId xmlns:a16="http://schemas.microsoft.com/office/drawing/2014/main" id="{8B6BBA42-94F1-4E62-A43B-D1BC922EA86D}"/>
              </a:ext>
            </a:extLst>
          </p:cNvPr>
          <p:cNvPicPr>
            <a:picLocks noChangeAspect="1"/>
          </p:cNvPicPr>
          <p:nvPr/>
        </p:nvPicPr>
        <p:blipFill>
          <a:blip r:embed="rId2"/>
          <a:stretch>
            <a:fillRect/>
          </a:stretch>
        </p:blipFill>
        <p:spPr>
          <a:xfrm>
            <a:off x="10424268" y="4540481"/>
            <a:ext cx="1661200" cy="2216925"/>
          </a:xfrm>
          <a:prstGeom prst="rect">
            <a:avLst/>
          </a:prstGeom>
        </p:spPr>
      </p:pic>
      <p:pic>
        <p:nvPicPr>
          <p:cNvPr id="5" name="Picture 4">
            <a:extLst>
              <a:ext uri="{FF2B5EF4-FFF2-40B4-BE49-F238E27FC236}">
                <a16:creationId xmlns:a16="http://schemas.microsoft.com/office/drawing/2014/main" id="{FAEA40AA-07EA-4FF8-BC6F-B5C53064D1A8}"/>
              </a:ext>
            </a:extLst>
          </p:cNvPr>
          <p:cNvPicPr>
            <a:picLocks noChangeAspect="1"/>
          </p:cNvPicPr>
          <p:nvPr/>
        </p:nvPicPr>
        <p:blipFill>
          <a:blip r:embed="rId3"/>
          <a:stretch>
            <a:fillRect/>
          </a:stretch>
        </p:blipFill>
        <p:spPr>
          <a:xfrm>
            <a:off x="6757384" y="4726190"/>
            <a:ext cx="3185606" cy="1939318"/>
          </a:xfrm>
          <a:prstGeom prst="rect">
            <a:avLst/>
          </a:prstGeom>
        </p:spPr>
      </p:pic>
      <p:pic>
        <p:nvPicPr>
          <p:cNvPr id="6" name="Picture 5">
            <a:extLst>
              <a:ext uri="{FF2B5EF4-FFF2-40B4-BE49-F238E27FC236}">
                <a16:creationId xmlns:a16="http://schemas.microsoft.com/office/drawing/2014/main" id="{0629A690-FB0A-45DF-A215-94B52DB391E4}"/>
              </a:ext>
            </a:extLst>
          </p:cNvPr>
          <p:cNvPicPr>
            <a:picLocks noChangeAspect="1"/>
          </p:cNvPicPr>
          <p:nvPr/>
        </p:nvPicPr>
        <p:blipFill>
          <a:blip r:embed="rId4"/>
          <a:stretch>
            <a:fillRect/>
          </a:stretch>
        </p:blipFill>
        <p:spPr>
          <a:xfrm>
            <a:off x="7172031" y="1810741"/>
            <a:ext cx="2000655" cy="2650595"/>
          </a:xfrm>
          <a:prstGeom prst="rect">
            <a:avLst/>
          </a:prstGeom>
        </p:spPr>
      </p:pic>
      <p:pic>
        <p:nvPicPr>
          <p:cNvPr id="7" name="Picture 6">
            <a:extLst>
              <a:ext uri="{FF2B5EF4-FFF2-40B4-BE49-F238E27FC236}">
                <a16:creationId xmlns:a16="http://schemas.microsoft.com/office/drawing/2014/main" id="{927FBF2B-752E-46A6-95A2-8AC233E2FA7C}"/>
              </a:ext>
            </a:extLst>
          </p:cNvPr>
          <p:cNvPicPr>
            <a:picLocks noChangeAspect="1"/>
          </p:cNvPicPr>
          <p:nvPr/>
        </p:nvPicPr>
        <p:blipFill>
          <a:blip r:embed="rId5"/>
          <a:stretch>
            <a:fillRect/>
          </a:stretch>
        </p:blipFill>
        <p:spPr>
          <a:xfrm>
            <a:off x="9253833" y="1209056"/>
            <a:ext cx="2831635" cy="3305254"/>
          </a:xfrm>
          <a:prstGeom prst="rect">
            <a:avLst/>
          </a:prstGeom>
        </p:spPr>
      </p:pic>
    </p:spTree>
    <p:extLst>
      <p:ext uri="{BB962C8B-B14F-4D97-AF65-F5344CB8AC3E}">
        <p14:creationId xmlns:p14="http://schemas.microsoft.com/office/powerpoint/2010/main" val="2180750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6C0FB-B083-4205-8BB4-33279E2B31F0}"/>
              </a:ext>
            </a:extLst>
          </p:cNvPr>
          <p:cNvSpPr>
            <a:spLocks noGrp="1"/>
          </p:cNvSpPr>
          <p:nvPr>
            <p:ph type="title"/>
          </p:nvPr>
        </p:nvSpPr>
        <p:spPr/>
        <p:txBody>
          <a:bodyPr/>
          <a:lstStyle/>
          <a:p>
            <a:r>
              <a:rPr lang="en-GB" dirty="0"/>
              <a:t>Accommodation</a:t>
            </a:r>
          </a:p>
        </p:txBody>
      </p:sp>
      <p:sp>
        <p:nvSpPr>
          <p:cNvPr id="3" name="Content Placeholder 2">
            <a:extLst>
              <a:ext uri="{FF2B5EF4-FFF2-40B4-BE49-F238E27FC236}">
                <a16:creationId xmlns:a16="http://schemas.microsoft.com/office/drawing/2014/main" id="{4AFC8AE1-7721-404F-8A54-9A45A00C8899}"/>
              </a:ext>
            </a:extLst>
          </p:cNvPr>
          <p:cNvSpPr>
            <a:spLocks noGrp="1"/>
          </p:cNvSpPr>
          <p:nvPr>
            <p:ph idx="1"/>
          </p:nvPr>
        </p:nvSpPr>
        <p:spPr>
          <a:xfrm>
            <a:off x="581193" y="2876365"/>
            <a:ext cx="11029615" cy="1979721"/>
          </a:xfrm>
        </p:spPr>
        <p:txBody>
          <a:bodyPr>
            <a:normAutofit/>
          </a:bodyPr>
          <a:lstStyle/>
          <a:p>
            <a:r>
              <a:rPr lang="en-GB" sz="2800" dirty="0"/>
              <a:t>Children will stay in dorm rooms of 2-3 children.</a:t>
            </a:r>
          </a:p>
          <a:p>
            <a:r>
              <a:rPr lang="en-GB" sz="2800" dirty="0"/>
              <a:t>Boys and girls will not share rooms or bathrooms.</a:t>
            </a:r>
          </a:p>
          <a:p>
            <a:r>
              <a:rPr lang="en-GB" sz="2800" dirty="0"/>
              <a:t>All bedding is provided.</a:t>
            </a:r>
          </a:p>
          <a:p>
            <a:pPr marL="0" indent="0">
              <a:buNone/>
            </a:pPr>
            <a:endParaRPr lang="en-GB" dirty="0"/>
          </a:p>
          <a:p>
            <a:endParaRPr lang="en-GB" dirty="0"/>
          </a:p>
        </p:txBody>
      </p:sp>
    </p:spTree>
    <p:extLst>
      <p:ext uri="{BB962C8B-B14F-4D97-AF65-F5344CB8AC3E}">
        <p14:creationId xmlns:p14="http://schemas.microsoft.com/office/powerpoint/2010/main" val="2436034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8FF2A-9ABE-4754-86B8-8CAA815D7A17}"/>
              </a:ext>
            </a:extLst>
          </p:cNvPr>
          <p:cNvSpPr>
            <a:spLocks noGrp="1"/>
          </p:cNvSpPr>
          <p:nvPr>
            <p:ph type="title"/>
          </p:nvPr>
        </p:nvSpPr>
        <p:spPr/>
        <p:txBody>
          <a:bodyPr/>
          <a:lstStyle/>
          <a:p>
            <a:r>
              <a:rPr lang="en-GB" dirty="0"/>
              <a:t>Example itinerary </a:t>
            </a:r>
          </a:p>
        </p:txBody>
      </p:sp>
      <p:pic>
        <p:nvPicPr>
          <p:cNvPr id="4" name="Content Placeholder 3">
            <a:extLst>
              <a:ext uri="{FF2B5EF4-FFF2-40B4-BE49-F238E27FC236}">
                <a16:creationId xmlns:a16="http://schemas.microsoft.com/office/drawing/2014/main" id="{0E2C2B88-6043-4199-96F0-3B02D9A40DFC}"/>
              </a:ext>
            </a:extLst>
          </p:cNvPr>
          <p:cNvPicPr>
            <a:picLocks noGrp="1" noChangeAspect="1"/>
          </p:cNvPicPr>
          <p:nvPr>
            <p:ph idx="1"/>
          </p:nvPr>
        </p:nvPicPr>
        <p:blipFill>
          <a:blip r:embed="rId2"/>
          <a:stretch>
            <a:fillRect/>
          </a:stretch>
        </p:blipFill>
        <p:spPr>
          <a:xfrm>
            <a:off x="733569" y="1715956"/>
            <a:ext cx="10283619" cy="3945233"/>
          </a:xfrm>
          <a:prstGeom prst="rect">
            <a:avLst/>
          </a:prstGeom>
        </p:spPr>
      </p:pic>
      <p:sp>
        <p:nvSpPr>
          <p:cNvPr id="5" name="TextBox 4">
            <a:extLst>
              <a:ext uri="{FF2B5EF4-FFF2-40B4-BE49-F238E27FC236}">
                <a16:creationId xmlns:a16="http://schemas.microsoft.com/office/drawing/2014/main" id="{05C45D5A-28B9-4D1D-8A4D-3735F7900A3B}"/>
              </a:ext>
            </a:extLst>
          </p:cNvPr>
          <p:cNvSpPr txBox="1"/>
          <p:nvPr/>
        </p:nvSpPr>
        <p:spPr>
          <a:xfrm>
            <a:off x="475839" y="5761607"/>
            <a:ext cx="11779891" cy="461665"/>
          </a:xfrm>
          <a:prstGeom prst="rect">
            <a:avLst/>
          </a:prstGeom>
          <a:noFill/>
        </p:spPr>
        <p:txBody>
          <a:bodyPr wrap="none" rtlCol="0">
            <a:spAutoFit/>
          </a:bodyPr>
          <a:lstStyle/>
          <a:p>
            <a:r>
              <a:rPr lang="en-GB" sz="2400" dirty="0"/>
              <a:t>We have booked an early arrival so we get an extra session of activities on the day we arrive.</a:t>
            </a:r>
          </a:p>
        </p:txBody>
      </p:sp>
    </p:spTree>
    <p:extLst>
      <p:ext uri="{BB962C8B-B14F-4D97-AF65-F5344CB8AC3E}">
        <p14:creationId xmlns:p14="http://schemas.microsoft.com/office/powerpoint/2010/main" val="1801135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95464-E7EE-4662-950D-2B321376C947}"/>
              </a:ext>
            </a:extLst>
          </p:cNvPr>
          <p:cNvSpPr>
            <a:spLocks noGrp="1"/>
          </p:cNvSpPr>
          <p:nvPr>
            <p:ph type="title"/>
          </p:nvPr>
        </p:nvSpPr>
        <p:spPr/>
        <p:txBody>
          <a:bodyPr/>
          <a:lstStyle/>
          <a:p>
            <a:r>
              <a:rPr lang="en-GB" dirty="0"/>
              <a:t>Catering</a:t>
            </a:r>
          </a:p>
        </p:txBody>
      </p:sp>
      <p:sp>
        <p:nvSpPr>
          <p:cNvPr id="3" name="Content Placeholder 2">
            <a:extLst>
              <a:ext uri="{FF2B5EF4-FFF2-40B4-BE49-F238E27FC236}">
                <a16:creationId xmlns:a16="http://schemas.microsoft.com/office/drawing/2014/main" id="{3984D9A1-32CA-4C21-A076-E680B3125164}"/>
              </a:ext>
            </a:extLst>
          </p:cNvPr>
          <p:cNvSpPr>
            <a:spLocks noGrp="1"/>
          </p:cNvSpPr>
          <p:nvPr>
            <p:ph idx="1"/>
          </p:nvPr>
        </p:nvSpPr>
        <p:spPr/>
        <p:txBody>
          <a:bodyPr>
            <a:normAutofit/>
          </a:bodyPr>
          <a:lstStyle/>
          <a:p>
            <a:r>
              <a:rPr lang="en-GB" sz="3200" dirty="0"/>
              <a:t>All meals are catered for.</a:t>
            </a:r>
          </a:p>
          <a:p>
            <a:r>
              <a:rPr lang="en-GB" sz="3200" dirty="0"/>
              <a:t>Vegetarian and Halal will be catered for and any other dietary needs.</a:t>
            </a:r>
          </a:p>
        </p:txBody>
      </p:sp>
    </p:spTree>
    <p:extLst>
      <p:ext uri="{BB962C8B-B14F-4D97-AF65-F5344CB8AC3E}">
        <p14:creationId xmlns:p14="http://schemas.microsoft.com/office/powerpoint/2010/main" val="273620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7FF4D-5671-40B8-A98D-29951D8AEF3F}"/>
              </a:ext>
            </a:extLst>
          </p:cNvPr>
          <p:cNvSpPr>
            <a:spLocks noGrp="1"/>
          </p:cNvSpPr>
          <p:nvPr>
            <p:ph type="title"/>
          </p:nvPr>
        </p:nvSpPr>
        <p:spPr/>
        <p:txBody>
          <a:bodyPr/>
          <a:lstStyle/>
          <a:p>
            <a:r>
              <a:rPr lang="en-GB" dirty="0"/>
              <a:t>PRICE</a:t>
            </a:r>
          </a:p>
        </p:txBody>
      </p:sp>
      <p:sp>
        <p:nvSpPr>
          <p:cNvPr id="3" name="Content Placeholder 2">
            <a:extLst>
              <a:ext uri="{FF2B5EF4-FFF2-40B4-BE49-F238E27FC236}">
                <a16:creationId xmlns:a16="http://schemas.microsoft.com/office/drawing/2014/main" id="{4185EE89-1575-405E-AA62-6CEF9E228107}"/>
              </a:ext>
            </a:extLst>
          </p:cNvPr>
          <p:cNvSpPr>
            <a:spLocks noGrp="1"/>
          </p:cNvSpPr>
          <p:nvPr>
            <p:ph idx="1"/>
          </p:nvPr>
        </p:nvSpPr>
        <p:spPr>
          <a:xfrm>
            <a:off x="581192" y="2180496"/>
            <a:ext cx="11029615" cy="4948273"/>
          </a:xfrm>
        </p:spPr>
        <p:txBody>
          <a:bodyPr>
            <a:normAutofit fontScale="92500" lnSpcReduction="20000"/>
          </a:bodyPr>
          <a:lstStyle/>
          <a:p>
            <a:r>
              <a:rPr lang="en-GB" sz="2800" dirty="0">
                <a:solidFill>
                  <a:schemeClr val="tx1"/>
                </a:solidFill>
              </a:rPr>
              <a:t>Once numbers are confirmed we will have a final figure should be around £300.</a:t>
            </a:r>
          </a:p>
          <a:p>
            <a:r>
              <a:rPr lang="en-GB" sz="2800" dirty="0"/>
              <a:t>Price includes:</a:t>
            </a:r>
          </a:p>
          <a:p>
            <a:pPr lvl="1"/>
            <a:r>
              <a:rPr lang="en-GB" sz="2600" dirty="0"/>
              <a:t>all the amazing activities</a:t>
            </a:r>
          </a:p>
          <a:p>
            <a:pPr lvl="1"/>
            <a:r>
              <a:rPr lang="en-GB" sz="2600" dirty="0"/>
              <a:t>evening entertainment</a:t>
            </a:r>
          </a:p>
          <a:p>
            <a:pPr lvl="1"/>
            <a:r>
              <a:rPr lang="en-GB" sz="2600" dirty="0"/>
              <a:t>accommodation</a:t>
            </a:r>
          </a:p>
          <a:p>
            <a:pPr lvl="1"/>
            <a:r>
              <a:rPr lang="en-GB" sz="2600" dirty="0"/>
              <a:t>bedding</a:t>
            </a:r>
          </a:p>
          <a:p>
            <a:pPr lvl="1"/>
            <a:r>
              <a:rPr lang="en-GB" sz="2600" dirty="0"/>
              <a:t>food</a:t>
            </a:r>
          </a:p>
          <a:p>
            <a:pPr lvl="1"/>
            <a:r>
              <a:rPr lang="en-GB" sz="2600" dirty="0"/>
              <a:t>Coach</a:t>
            </a:r>
          </a:p>
          <a:p>
            <a:pPr lvl="1"/>
            <a:r>
              <a:rPr lang="en-GB" sz="2600" dirty="0"/>
              <a:t>Insurance</a:t>
            </a:r>
          </a:p>
          <a:p>
            <a:pPr lvl="1"/>
            <a:r>
              <a:rPr lang="en-GB" sz="2600" dirty="0"/>
              <a:t>Qualified staff</a:t>
            </a:r>
          </a:p>
          <a:p>
            <a:endParaRPr lang="en-GB" sz="2800" dirty="0"/>
          </a:p>
        </p:txBody>
      </p:sp>
    </p:spTree>
    <p:extLst>
      <p:ext uri="{BB962C8B-B14F-4D97-AF65-F5344CB8AC3E}">
        <p14:creationId xmlns:p14="http://schemas.microsoft.com/office/powerpoint/2010/main" val="1777713066"/>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docProps/app.xml><?xml version="1.0" encoding="utf-8"?>
<Properties xmlns="http://schemas.openxmlformats.org/officeDocument/2006/extended-properties" xmlns:vt="http://schemas.openxmlformats.org/officeDocument/2006/docPropsVTypes">
  <Template>TM03457464[[fn=Dividend]]</Template>
  <TotalTime>74</TotalTime>
  <Words>490</Words>
  <Application>Microsoft Office PowerPoint</Application>
  <PresentationFormat>Widescreen</PresentationFormat>
  <Paragraphs>42</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Gill Sans MT</vt:lpstr>
      <vt:lpstr>Wingdings 2</vt:lpstr>
      <vt:lpstr>Dividend</vt:lpstr>
      <vt:lpstr>Green park, aston clinton</vt:lpstr>
      <vt:lpstr>PowerPoint Presentation</vt:lpstr>
      <vt:lpstr>Adventure course</vt:lpstr>
      <vt:lpstr>Examples of Activities – all run by qualified staff from Green Park</vt:lpstr>
      <vt:lpstr>Reviews from last year’s students </vt:lpstr>
      <vt:lpstr>Accommodation</vt:lpstr>
      <vt:lpstr>Example itinerary </vt:lpstr>
      <vt:lpstr>Catering</vt:lpstr>
      <vt:lpstr>PRICE</vt:lpstr>
      <vt:lpstr>To secure place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park, aston clinton</dc:title>
  <dc:creator>Dannielle Chandler</dc:creator>
  <cp:lastModifiedBy>Julia Burrell</cp:lastModifiedBy>
  <cp:revision>13</cp:revision>
  <dcterms:created xsi:type="dcterms:W3CDTF">2022-09-20T12:38:11Z</dcterms:created>
  <dcterms:modified xsi:type="dcterms:W3CDTF">2023-09-11T07:03:36Z</dcterms:modified>
</cp:coreProperties>
</file>