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3"/>
  </p:notesMasterIdLst>
  <p:sldIdLst>
    <p:sldId id="260" r:id="rId2"/>
  </p:sldIdLst>
  <p:sldSz cx="6858000" cy="9144000" type="screen4x3"/>
  <p:notesSz cx="6797675" cy="9926638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AEC24540-B820-4A52-834F-B59DE895B40C}">
  <a:tblStyle styleId="{AEC24540-B820-4A52-834F-B59DE895B40C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F1D3292-13E5-49F1-BA0D-7DCEC1F0EDF8}" styleName="Table_1">
    <a:wholeTbl>
      <a:tcTxStyle b="off" i="off">
        <a:font>
          <a:latin typeface="Calibri"/>
          <a:ea typeface="Calibri"/>
          <a:cs typeface="Calibri"/>
        </a:font>
        <a:schemeClr val="dk1"/>
      </a:tcTxStyle>
      <a:tcStyle>
        <a:tcBdr>
          <a:lef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127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a:insideV>
        </a:tcBdr>
        <a:fill>
          <a:solidFill>
            <a:srgbClr val="FFFFFF">
              <a:alpha val="0"/>
            </a:srgbClr>
          </a:solidFill>
        </a:fill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>
        <p:scale>
          <a:sx n="125" d="100"/>
          <a:sy n="125" d="100"/>
        </p:scale>
        <p:origin x="163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133150" y="744475"/>
            <a:ext cx="4532000" cy="372247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5:notes"/>
          <p:cNvSpPr txBox="1">
            <a:spLocks noGrp="1"/>
          </p:cNvSpPr>
          <p:nvPr>
            <p:ph type="body" idx="1"/>
          </p:nvPr>
        </p:nvSpPr>
        <p:spPr>
          <a:xfrm>
            <a:off x="679750" y="4715125"/>
            <a:ext cx="5438125" cy="446697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10" name="Google Shape;110;p5:notes"/>
          <p:cNvSpPr>
            <a:spLocks noGrp="1" noRot="1" noChangeAspect="1"/>
          </p:cNvSpPr>
          <p:nvPr>
            <p:ph type="sldImg" idx="2"/>
          </p:nvPr>
        </p:nvSpPr>
        <p:spPr>
          <a:xfrm>
            <a:off x="2003425" y="744538"/>
            <a:ext cx="2792413" cy="3722687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lvl="0" algn="ctr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1pPr>
            <a:lvl2pPr lvl="1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/>
            </a:lvl2pPr>
            <a:lvl3pPr lvl="2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/>
            </a:lvl3pPr>
            <a:lvl4pPr lvl="3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4pPr>
            <a:lvl5pPr lvl="4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5pPr>
            <a:lvl6pPr lvl="5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6pPr>
            <a:lvl7pPr lvl="6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7pPr>
            <a:lvl8pPr lvl="7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8pPr>
            <a:lvl9pPr lvl="8" algn="ctr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>
  <p:cSld name="VERTICAL_TEXT"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0" name="Google Shape;70;p11"/>
          <p:cNvSpPr txBox="1">
            <a:spLocks noGrp="1"/>
          </p:cNvSpPr>
          <p:nvPr>
            <p:ph type="body" idx="1"/>
          </p:nvPr>
        </p:nvSpPr>
        <p:spPr>
          <a:xfrm rot="5400000">
            <a:off x="528108" y="2377546"/>
            <a:ext cx="5801784" cy="59150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1" name="Google Shape;71;p1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>
  <p:cSld name="VERTICAL_TITLE_AND_VERTICAL_TEXT"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2"/>
          <p:cNvSpPr txBox="1">
            <a:spLocks noGrp="1"/>
          </p:cNvSpPr>
          <p:nvPr>
            <p:ph type="title"/>
          </p:nvPr>
        </p:nvSpPr>
        <p:spPr>
          <a:xfrm rot="5400000">
            <a:off x="1772576" y="3622015"/>
            <a:ext cx="7749117" cy="14787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6" name="Google Shape;76;p12"/>
          <p:cNvSpPr txBox="1">
            <a:spLocks noGrp="1"/>
          </p:cNvSpPr>
          <p:nvPr>
            <p:ph type="body" idx="1"/>
          </p:nvPr>
        </p:nvSpPr>
        <p:spPr>
          <a:xfrm rot="5400000">
            <a:off x="-1227799" y="2186121"/>
            <a:ext cx="7749117" cy="43505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7" name="Google Shape;77;p12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2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12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3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"/>
          <p:cNvSpPr txBox="1"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500"/>
              <a:buFont typeface="Calibri"/>
              <a:buNone/>
              <a:defRPr sz="45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500"/>
              <a:buNone/>
              <a:defRPr sz="15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350"/>
              <a:buNone/>
              <a:defRPr sz="135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rgbClr val="888888"/>
              </a:buClr>
              <a:buSzPts val="1200"/>
              <a:buNone/>
              <a:defRPr sz="12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4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4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>
  <p:cSld name="TWO_OBJECTS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5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2" name="Google Shape;32;p5"/>
          <p:cNvSpPr txBox="1">
            <a:spLocks noGrp="1"/>
          </p:cNvSpPr>
          <p:nvPr>
            <p:ph type="body" idx="2"/>
          </p:nvPr>
        </p:nvSpPr>
        <p:spPr>
          <a:xfrm>
            <a:off x="3471863" y="2434167"/>
            <a:ext cx="2914650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3" name="Google Shape;33;p5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>
  <p:cSld name="TWO_OBJECTS_WITH_TEX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6"/>
          <p:cNvSpPr txBox="1"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8" name="Google Shape;38;p6"/>
          <p:cNvSpPr txBox="1"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39" name="Google Shape;39;p6"/>
          <p:cNvSpPr txBox="1">
            <a:spLocks noGrp="1"/>
          </p:cNvSpPr>
          <p:nvPr>
            <p:ph type="body" idx="2"/>
          </p:nvPr>
        </p:nvSpPr>
        <p:spPr>
          <a:xfrm>
            <a:off x="472381" y="3340100"/>
            <a:ext cx="2901255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0" name="Google Shape;40;p6"/>
          <p:cNvSpPr txBox="1">
            <a:spLocks noGrp="1"/>
          </p:cNvSpPr>
          <p:nvPr>
            <p:ph type="body" idx="3"/>
          </p:nvPr>
        </p:nvSpPr>
        <p:spPr>
          <a:xfrm>
            <a:off x="3471863" y="2241551"/>
            <a:ext cx="2915543" cy="109854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None/>
              <a:defRPr sz="1500" b="1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None/>
              <a:defRPr sz="1350" b="1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 b="1"/>
            </a:lvl9pPr>
          </a:lstStyle>
          <a:p>
            <a:endParaRPr/>
          </a:p>
        </p:txBody>
      </p:sp>
      <p:sp>
        <p:nvSpPr>
          <p:cNvPr id="41" name="Google Shape;41;p6"/>
          <p:cNvSpPr txBox="1">
            <a:spLocks noGrp="1"/>
          </p:cNvSpPr>
          <p:nvPr>
            <p:ph type="body" idx="4"/>
          </p:nvPr>
        </p:nvSpPr>
        <p:spPr>
          <a:xfrm>
            <a:off x="3471863" y="3340100"/>
            <a:ext cx="2915543" cy="4912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429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2" name="Google Shape;42;p6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6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>
  <p:cSld name="OBJECT_WITH_CAPTION_TEXT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9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6" name="Google Shape;56;p9"/>
          <p:cNvSpPr txBox="1">
            <a:spLocks noGrp="1"/>
          </p:cNvSpPr>
          <p:nvPr>
            <p:ph type="body" idx="1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3810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1pPr>
            <a:lvl2pPr marL="914400" lvl="1" indent="-3619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  <a:defRPr sz="2100"/>
            </a:lvl2pPr>
            <a:lvl3pPr marL="1371600" lvl="2" indent="-3429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3pPr>
            <a:lvl4pPr marL="1828800" lvl="3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4pPr>
            <a:lvl5pPr marL="2286000" lvl="4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5pPr>
            <a:lvl6pPr marL="2743200" lvl="5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6pPr>
            <a:lvl7pPr marL="3200400" lvl="6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7pPr>
            <a:lvl8pPr marL="3657600" lvl="7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8pPr>
            <a:lvl9pPr marL="4114800" lvl="8" indent="-32385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Char char="•"/>
              <a:defRPr sz="1500"/>
            </a:lvl9pPr>
          </a:lstStyle>
          <a:p>
            <a:endParaRPr/>
          </a:p>
        </p:txBody>
      </p:sp>
      <p:sp>
        <p:nvSpPr>
          <p:cNvPr id="57" name="Google Shape;57;p9"/>
          <p:cNvSpPr txBox="1">
            <a:spLocks noGrp="1"/>
          </p:cNvSpPr>
          <p:nvPr>
            <p:ph type="body" idx="2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9" name="Google Shape;59;p9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>
  <p:cSld name="PICTURE_WITH_CAPTION_TEXT">
    <p:spTree>
      <p:nvGrpSpPr>
        <p:cNvPr id="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0"/>
          <p:cNvSpPr txBox="1"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3" name="Google Shape;63;p10"/>
          <p:cNvSpPr>
            <a:spLocks noGrp="1"/>
          </p:cNvSpPr>
          <p:nvPr>
            <p:ph type="pic" idx="2"/>
          </p:nvPr>
        </p:nvSpPr>
        <p:spPr>
          <a:xfrm>
            <a:off x="2915543" y="1316569"/>
            <a:ext cx="3471863" cy="64981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None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4" name="Google Shape;64;p10"/>
          <p:cNvSpPr txBox="1">
            <a:spLocks noGrp="1"/>
          </p:cNvSpPr>
          <p:nvPr>
            <p:ph type="body" idx="1"/>
          </p:nvPr>
        </p:nvSpPr>
        <p:spPr>
          <a:xfrm>
            <a:off x="472381" y="2743200"/>
            <a:ext cx="2211884" cy="50821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lvl="0" indent="-228600" algn="l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1pPr>
            <a:lvl2pPr marL="914400" lvl="1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050"/>
              <a:buNone/>
              <a:defRPr sz="1050"/>
            </a:lvl2pPr>
            <a:lvl3pPr marL="1371600" lvl="2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900"/>
              <a:buNone/>
              <a:defRPr sz="900"/>
            </a:lvl3pPr>
            <a:lvl4pPr marL="1828800" lvl="3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4pPr>
            <a:lvl5pPr marL="2286000" lvl="4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5pPr>
            <a:lvl6pPr marL="2743200" lvl="5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6pPr>
            <a:lvl7pPr marL="3200400" lvl="6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7pPr>
            <a:lvl8pPr marL="3657600" lvl="7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8pPr>
            <a:lvl9pPr marL="4114800" lvl="8" indent="-228600" algn="l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750"/>
              <a:buNone/>
              <a:defRPr sz="750"/>
            </a:lvl9pPr>
          </a:lstStyle>
          <a:p>
            <a:endParaRPr/>
          </a:p>
        </p:txBody>
      </p:sp>
      <p:sp>
        <p:nvSpPr>
          <p:cNvPr id="65" name="Google Shape;65;p10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0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7" name="Google Shape;67;p10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300"/>
              <a:buFont typeface="Calibri"/>
              <a:buNone/>
              <a:defRPr sz="33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361950" algn="l" rtl="0">
              <a:lnSpc>
                <a:spcPct val="90000"/>
              </a:lnSpc>
              <a:spcBef>
                <a:spcPts val="75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Arial"/>
              <a:buChar char="•"/>
              <a:defRPr sz="21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4290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23850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Char char="•"/>
              <a:defRPr sz="15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14325" algn="l" rtl="0">
              <a:lnSpc>
                <a:spcPct val="90000"/>
              </a:lnSpc>
              <a:spcBef>
                <a:spcPts val="375"/>
              </a:spcBef>
              <a:spcAft>
                <a:spcPts val="0"/>
              </a:spcAft>
              <a:buClr>
                <a:schemeClr val="dk1"/>
              </a:buClr>
              <a:buSzPts val="1350"/>
              <a:buFont typeface="Arial"/>
              <a:buChar char="•"/>
              <a:defRPr sz="135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dt" idx="10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9" name="Google Shape;9;p1"/>
          <p:cNvSpPr txBox="1">
            <a:spLocks noGrp="1"/>
          </p:cNvSpPr>
          <p:nvPr>
            <p:ph type="ftr" idx="11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0" name="Google Shape;10;p1"/>
          <p:cNvSpPr txBox="1">
            <a:spLocks noGrp="1"/>
          </p:cNvSpPr>
          <p:nvPr>
            <p:ph type="sldNum" idx="12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9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12" name="Google Shape;112;p17"/>
          <p:cNvGraphicFramePr/>
          <p:nvPr>
            <p:extLst>
              <p:ext uri="{D42A27DB-BD31-4B8C-83A1-F6EECF244321}">
                <p14:modId xmlns:p14="http://schemas.microsoft.com/office/powerpoint/2010/main" val="2717274057"/>
              </p:ext>
            </p:extLst>
          </p:nvPr>
        </p:nvGraphicFramePr>
        <p:xfrm>
          <a:off x="541680" y="55988"/>
          <a:ext cx="6261725" cy="388640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62617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290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 err="1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Castlefield</a:t>
                      </a:r>
                      <a:r>
                        <a:rPr lang="en-GB" sz="1050" b="1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 School</a:t>
                      </a:r>
                      <a:endParaRPr sz="105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1050" b="1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Year 3 </a:t>
                      </a:r>
                      <a:r>
                        <a:rPr lang="en-GB" sz="1050" b="1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2025-2026 (revised Feb 26)</a:t>
                      </a:r>
                      <a:endParaRPr sz="105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>
                    <a:solidFill>
                      <a:srgbClr val="D8E2F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pic>
        <p:nvPicPr>
          <p:cNvPr id="113" name="Google Shape;113;p17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0" y="0"/>
            <a:ext cx="524834" cy="447261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114" name="Google Shape;114;p17"/>
          <p:cNvGraphicFramePr/>
          <p:nvPr>
            <p:extLst>
              <p:ext uri="{D42A27DB-BD31-4B8C-83A1-F6EECF244321}">
                <p14:modId xmlns:p14="http://schemas.microsoft.com/office/powerpoint/2010/main" val="3809109153"/>
              </p:ext>
            </p:extLst>
          </p:nvPr>
        </p:nvGraphicFramePr>
        <p:xfrm>
          <a:off x="58993" y="513629"/>
          <a:ext cx="6725265" cy="8332628"/>
        </p:xfrm>
        <a:graphic>
          <a:graphicData uri="http://schemas.openxmlformats.org/drawingml/2006/table">
            <a:tbl>
              <a:tblPr firstRow="1" bandRow="1">
                <a:noFill/>
                <a:tableStyleId>{8F1D3292-13E5-49F1-BA0D-7DCEC1F0EDF8}</a:tableStyleId>
              </a:tblPr>
              <a:tblGrid>
                <a:gridCol w="67315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2045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628650">
                  <a:extLst>
                    <a:ext uri="{9D8B030D-6E8A-4147-A177-3AD203B41FA5}">
                      <a16:colId xmlns:a16="http://schemas.microsoft.com/office/drawing/2014/main" val="43759283"/>
                    </a:ext>
                  </a:extLst>
                </a:gridCol>
                <a:gridCol w="409575">
                  <a:extLst>
                    <a:ext uri="{9D8B030D-6E8A-4147-A177-3AD203B41FA5}">
                      <a16:colId xmlns:a16="http://schemas.microsoft.com/office/drawing/2014/main" val="4162377717"/>
                    </a:ext>
                  </a:extLst>
                </a:gridCol>
                <a:gridCol w="130991">
                  <a:extLst>
                    <a:ext uri="{9D8B030D-6E8A-4147-A177-3AD203B41FA5}">
                      <a16:colId xmlns:a16="http://schemas.microsoft.com/office/drawing/2014/main" val="1207634700"/>
                    </a:ext>
                  </a:extLst>
                </a:gridCol>
                <a:gridCol w="97390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008741">
                  <a:extLst>
                    <a:ext uri="{9D8B030D-6E8A-4147-A177-3AD203B41FA5}">
                      <a16:colId xmlns:a16="http://schemas.microsoft.com/office/drawing/2014/main" val="316311902"/>
                    </a:ext>
                  </a:extLst>
                </a:gridCol>
                <a:gridCol w="878001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102139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899652">
                  <a:extLst>
                    <a:ext uri="{9D8B030D-6E8A-4147-A177-3AD203B41FA5}">
                      <a16:colId xmlns:a16="http://schemas.microsoft.com/office/drawing/2014/main" val="748070120"/>
                    </a:ext>
                  </a:extLst>
                </a:gridCol>
              </a:tblGrid>
              <a:tr h="243950"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1A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1B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dirty="0"/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2A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2A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2B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3A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900">
                          <a:latin typeface="Arial"/>
                          <a:ea typeface="Arial"/>
                          <a:cs typeface="Arial"/>
                          <a:sym typeface="Arial"/>
                        </a:rPr>
                        <a:t>Term 3B</a:t>
                      </a:r>
                      <a:endParaRPr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Term 3B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04825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Theme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Stone Age</a:t>
                      </a:r>
                      <a:endParaRPr sz="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Egyptians</a:t>
                      </a:r>
                      <a:endParaRPr sz="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Egyptians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1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Roald Dahl</a:t>
                      </a:r>
                      <a:endParaRPr sz="800" b="1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13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Experiences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Stone Age Day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Visit to local Mosque &amp; Iron Age Hill Fort visit 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Ancient Egyptian Day</a:t>
                      </a:r>
                      <a:b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</a:b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Friends and family picnic – serve DT bread ?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Open Day for Year 3 parents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Ancient Egyptian Day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Virtual Reality Egyptian Tomb experience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Natural History Museum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Virtual Reality volcano eruption 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Natural History Museum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Roald Dahl Museum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endParaRPr sz="8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900"/>
                        <a:buFont typeface="Arial"/>
                        <a:buNone/>
                      </a:pPr>
                      <a:endParaRPr sz="800" dirty="0">
                        <a:latin typeface="+mj-lt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0345"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Writing</a:t>
                      </a:r>
                      <a:endParaRPr sz="8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Traction Man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Narrative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Defeating the Monster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Focus: Action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Entertain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4wk+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en-GB" sz="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3500" marR="63500" marT="63500" marB="6350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 err="1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Kassim</a:t>
                      </a: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 and the Greedy Dragon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Narrative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Warning Tale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Focus: Description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Purpose: Entertain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4wk</a:t>
                      </a:r>
                    </a:p>
                    <a:p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+mn-lt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Tear Thief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Narrative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Finding Tale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Focus: Character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Entertain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4wk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 err="1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Hawkboy</a:t>
                      </a: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Non-fiction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Information text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Focus: Information and sequence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Purpose: Inform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Marvellous Monsters 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Non-fiction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Information text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Focus: Audience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Inform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(1wk cont.)</a:t>
                      </a: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I’ll Take you to Mrs. Cole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Narrative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Warning Tale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Focus: Suspense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Entertain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  <a:cs typeface="Calibri" panose="020F0502020204030204" pitchFamily="34" charset="0"/>
                        </a:rPr>
                        <a:t>Manor House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  <a:cs typeface="Calibri" panose="020F0502020204030204" pitchFamily="34" charset="0"/>
                        </a:rPr>
                        <a:t>Narrative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  <a:cs typeface="Calibri" panose="020F0502020204030204" pitchFamily="34" charset="0"/>
                        </a:rPr>
                        <a:t>Tale of fear</a:t>
                      </a:r>
                    </a:p>
                    <a:p>
                      <a:pPr algn="ctr"/>
                      <a:r>
                        <a:rPr lang="en-GB" sz="800" dirty="0">
                          <a:latin typeface="+mn-lt"/>
                          <a:cs typeface="Calibri" panose="020F0502020204030204" pitchFamily="34" charset="0"/>
                        </a:rPr>
                        <a:t>Focus: Suspense</a:t>
                      </a:r>
                    </a:p>
                    <a:p>
                      <a:pPr algn="ctr"/>
                      <a:endParaRPr lang="en-GB" sz="8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  <a:cs typeface="Calibri" panose="020F0502020204030204" pitchFamily="34" charset="0"/>
                        </a:rPr>
                        <a:t>Purpose: Entertain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Explanation text on Plants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Non-fiction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Focus: Explanation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4wk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Inform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0345">
                <a:tc vMerge="1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solidFill>
                          <a:srgbClr val="FF0000"/>
                        </a:solidFill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The Day the Crayons Quit (Persuasive letters)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Non-fiction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Focus: Persuasion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Persuade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2wk+</a:t>
                      </a:r>
                    </a:p>
                  </a:txBody>
                  <a:tcPr marL="63500" marR="63500" marT="63500" marB="63500"/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How to trap a dragon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Non-fiction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Focus: Instructions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Purpose: Inform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</a:rPr>
                        <a:t>3wk 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 dirty="0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Marvellous Monsters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Non-fiction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Information text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Focus: Audience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Inform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2wk </a:t>
                      </a:r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(+1wk in Spr2)</a:t>
                      </a:r>
                      <a:endParaRPr lang="en-GB" sz="800" dirty="0">
                        <a:solidFill>
                          <a:srgbClr val="FF0000"/>
                        </a:solidFill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Invention week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Sentence level: SBW, Grammar games for gaps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Poetry: Vocabulary, poetic devices e.g. similes, metaphors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Paragraph level: 5 sentence stories incorporating a range of tool kits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Purpose: Entertain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Manor House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Narrative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Focus: setting/suspense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Entertain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4wk</a:t>
                      </a:r>
                    </a:p>
                    <a:p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Should Reilley be Punished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(related to Mrs. Cole) 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Discussion</a:t>
                      </a: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Discuss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algn="ctr"/>
                      <a:r>
                        <a:rPr lang="en-GB" sz="800" dirty="0">
                          <a:latin typeface="+mn-lt"/>
                          <a:cs typeface="Calibri" panose="020F0502020204030204" pitchFamily="34" charset="0"/>
                        </a:rPr>
                        <a:t>Instructions: How to create a potion (linked with George’s </a:t>
                      </a:r>
                      <a:r>
                        <a:rPr lang="en-GB" sz="800" dirty="0" err="1">
                          <a:latin typeface="+mn-lt"/>
                          <a:cs typeface="Calibri" panose="020F0502020204030204" pitchFamily="34" charset="0"/>
                        </a:rPr>
                        <a:t>Marvelous</a:t>
                      </a:r>
                      <a:r>
                        <a:rPr lang="en-GB" sz="800" dirty="0">
                          <a:latin typeface="+mn-lt"/>
                          <a:cs typeface="Calibri" panose="020F0502020204030204" pitchFamily="34" charset="0"/>
                        </a:rPr>
                        <a:t> Medicine and The Twits’)</a:t>
                      </a:r>
                    </a:p>
                    <a:p>
                      <a:pPr algn="ctr"/>
                      <a:endParaRPr lang="en-GB" sz="8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algn="ctr"/>
                      <a:endParaRPr lang="en-GB" sz="800" dirty="0">
                        <a:latin typeface="+mn-lt"/>
                        <a:cs typeface="Calibri" panose="020F0502020204030204" pitchFamily="34" charset="0"/>
                      </a:endParaRPr>
                    </a:p>
                    <a:p>
                      <a:pPr algn="ctr"/>
                      <a:r>
                        <a:rPr lang="en-GB" sz="800" dirty="0">
                          <a:latin typeface="+mn-lt"/>
                          <a:cs typeface="Calibri" panose="020F0502020204030204" pitchFamily="34" charset="0"/>
                        </a:rPr>
                        <a:t>Purpose: Inform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Recount of Roald Dahl Trip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Non-fiction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Recount</a:t>
                      </a: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3 </a:t>
                      </a:r>
                      <a:r>
                        <a:rPr lang="en-GB" sz="800" b="0" i="0" u="none" strike="noStrike" cap="none" dirty="0" err="1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wks</a:t>
                      </a:r>
                      <a:endParaRPr lang="en-GB" sz="800" b="0" i="0" u="none" strike="noStrike" cap="none" dirty="0">
                        <a:solidFill>
                          <a:schemeClr val="dk1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Purpose: Inform</a:t>
                      </a:r>
                      <a:endParaRPr lang="en-GB" sz="800" dirty="0">
                        <a:latin typeface="Calibri" panose="020F0502020204030204" pitchFamily="34" charset="0"/>
                        <a:ea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811777737"/>
                  </a:ext>
                </a:extLst>
              </a:tr>
              <a:tr h="42056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Master Readers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Owl Who is afraid of the Dark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Georges Marvellous Medicine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sz="800" dirty="0">
                        <a:latin typeface="+mn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Non-Fiction: Egyptian Life</a:t>
                      </a:r>
                      <a:endParaRPr lang="en-GB" sz="80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Non-Fiction: Egyptian Life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Bill’s new frock 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The Twits</a:t>
                      </a:r>
                    </a:p>
                    <a:p>
                      <a:pPr algn="ctr"/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+mn-lt"/>
                          <a:ea typeface="Calibri"/>
                          <a:cs typeface="Calibri"/>
                          <a:sym typeface="Arial"/>
                        </a:rPr>
                        <a:t>Georges Marvellous Medicine 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+mn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The boy who grew dragons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45056912"/>
                  </a:ext>
                </a:extLst>
              </a:tr>
              <a:tr h="7904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Maths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Place value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Addition and subtraction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Addition and subtraction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Multiplication and Division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Multiplication and Division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Money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Statistics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Multiplication and Division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Money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Statistics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Fractions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Length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Fractions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Time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  <a:ea typeface="Arial"/>
                          <a:cs typeface="Arial"/>
                          <a:sym typeface="Arial"/>
                        </a:rPr>
                        <a:t>Mass</a:t>
                      </a:r>
                      <a:endParaRPr sz="800" dirty="0">
                        <a:latin typeface="+mj-lt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+mj-lt"/>
                          <a:ea typeface="Arial"/>
                          <a:cs typeface="Arial"/>
                          <a:sym typeface="Arial"/>
                        </a:rPr>
                        <a:t>Capacity</a:t>
                      </a: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Angles and shape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Mass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Capacity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36776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Science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Forces and Magnets</a:t>
                      </a: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Light</a:t>
                      </a: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Nutrients, skeletons and muscles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Nutrients, skeletons and muscles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Rocks</a:t>
                      </a: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Plants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8077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History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The Stone Age/</a:t>
                      </a:r>
                      <a:b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</a:b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Bronze Age &amp; Iron Age</a:t>
                      </a: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Ancient Egyptians </a:t>
                      </a: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4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7639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Geography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5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.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UK counties and cities.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Volcanoes and Earthquakes</a:t>
                      </a: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Comparing High Wycombe and Great Missenden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n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2208081421"/>
                  </a:ext>
                </a:extLst>
              </a:tr>
              <a:tr h="345529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Art 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Van Gogh (Self-portraits/portraits)</a:t>
                      </a: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David Hockney (Landscape pictures)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Henry Moore (Sculptures)</a:t>
                      </a: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84098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DT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Moving Posters</a:t>
                      </a: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sz="800" dirty="0">
                        <a:latin typeface="+mj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Bread</a:t>
                      </a: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Greenhouses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931493550"/>
                  </a:ext>
                </a:extLst>
              </a:tr>
              <a:tr h="18813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PSHE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sng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Being safe in the World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CHANGED TO FRIENDS &amp; FAMILY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rgbClr val="FF0000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11/9</a:t>
                      </a: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+mj-lt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Healthy Bodies and Minds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sng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Family and Friends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BEING SAFE IN THE WORLD</a:t>
                      </a: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n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15631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RE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Important places</a:t>
                      </a: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+mj-lt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Special things and sacred texts</a:t>
                      </a: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Important people</a:t>
                      </a: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+mn-lt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56220">
                <a:tc rowSpan="2"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Computing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 Networks</a:t>
                      </a: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Scratch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Email</a:t>
                      </a: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Inside a Computer</a:t>
                      </a: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Video Trailers</a:t>
                      </a: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r>
                        <a:rPr lang="en-GB" sz="800" b="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Data Handling</a:t>
                      </a: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56220">
                <a:tc v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gridSpan="9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Online Safety</a:t>
                      </a:r>
                      <a:endParaRPr sz="800" b="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endParaRPr lang="en-GB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Calibri"/>
                        <a:buNone/>
                      </a:pPr>
                      <a:endParaRPr sz="800" b="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b="0" dirty="0">
                        <a:latin typeface="+mn-lt"/>
                        <a:ea typeface="Arial"/>
                        <a:cs typeface="Arial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866472645"/>
                  </a:ext>
                </a:extLst>
              </a:tr>
              <a:tr h="21300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Music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algn="ctr"/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India</a:t>
                      </a:r>
                      <a:endParaRPr lang="en-GB" dirty="0"/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+mj-lt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Tx/>
                        <a:buFont typeface="Arial"/>
                        <a:buNone/>
                        <a:tabLst/>
                        <a:defRPr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Calibri" panose="020F0502020204030204" pitchFamily="34" charset="0"/>
                        <a:ea typeface="Calibri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Chinese New Year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</a:rPr>
                        <a:t>Ballads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b="0" i="0" u="none" strike="noStrike" cap="none" dirty="0">
                          <a:solidFill>
                            <a:schemeClr val="dk1"/>
                          </a:solidFill>
                          <a:latin typeface="Calibri" panose="020F0502020204030204" pitchFamily="34" charset="0"/>
                          <a:ea typeface="Calibri"/>
                          <a:cs typeface="Calibri" panose="020F0502020204030204" pitchFamily="34" charset="0"/>
                          <a:sym typeface="Arial"/>
                        </a:rPr>
                        <a:t>Instrumental (S. Africa)/ The Vikings</a:t>
                      </a: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latin typeface="+mj-lt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b="0" i="0" u="none" strike="noStrike" cap="none" dirty="0">
                        <a:solidFill>
                          <a:schemeClr val="dk1"/>
                        </a:solidFill>
                        <a:highlight>
                          <a:srgbClr val="FFFF00"/>
                        </a:highlight>
                        <a:latin typeface="+mn-lt"/>
                        <a:ea typeface="Calibri"/>
                        <a:cs typeface="Calibri"/>
                        <a:sym typeface="Arial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462550">
                <a:tc>
                  <a:txBody>
                    <a:bodyPr/>
                    <a:lstStyle/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PE</a:t>
                      </a:r>
                      <a:endParaRPr sz="80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Gymnastics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Ball Skills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3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Dance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Tag Rugby</a:t>
                      </a:r>
                      <a:endParaRPr lang="en-GB" dirty="0"/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j-lt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Yoga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Netball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Fundamentals</a:t>
                      </a:r>
                      <a:endParaRPr lang="en-GB"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lang="en-GB"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Tennis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OOA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chemeClr val="dk1"/>
                        </a:buClr>
                        <a:buSzPts val="800"/>
                        <a:buFont typeface="Arial"/>
                        <a:buNone/>
                        <a:tabLst/>
                        <a:defRPr/>
                      </a:pP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cs typeface="Calibri" panose="020F0502020204030204" pitchFamily="34" charset="0"/>
                          <a:sym typeface="Arial"/>
                        </a:rPr>
                        <a:t>Athletics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gridSpan="2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Rounders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Calibri" panose="020F0502020204030204" pitchFamily="34" charset="0"/>
                        <a:ea typeface="Arial"/>
                        <a:cs typeface="Calibri" panose="020F0502020204030204" pitchFamily="34" charset="0"/>
                        <a:sym typeface="Arial"/>
                      </a:endParaRPr>
                    </a:p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 sz="800" dirty="0">
                          <a:latin typeface="Calibri" panose="020F0502020204030204" pitchFamily="34" charset="0"/>
                          <a:ea typeface="Arial"/>
                          <a:cs typeface="Calibri" panose="020F0502020204030204" pitchFamily="34" charset="0"/>
                          <a:sym typeface="Arial"/>
                        </a:rPr>
                        <a:t>Dodgeball</a:t>
                      </a:r>
                      <a:endParaRPr sz="800" dirty="0">
                        <a:latin typeface="Calibri" panose="020F0502020204030204" pitchFamily="34" charset="0"/>
                        <a:cs typeface="Calibri" panose="020F0502020204030204" pitchFamily="34" charset="0"/>
                      </a:endParaRPr>
                    </a:p>
                  </a:txBody>
                  <a:tcPr marL="68575" marR="68575" marT="34300" marB="34300"/>
                </a:tc>
                <a:tc hMerge="1">
                  <a:txBody>
                    <a:bodyPr/>
                    <a:lstStyle/>
                    <a:p>
                      <a:pPr marL="0" marR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endParaRPr sz="800" dirty="0">
                        <a:latin typeface="+mn-lt"/>
                      </a:endParaRPr>
                    </a:p>
                  </a:txBody>
                  <a:tcPr marL="68575" marR="68575" marT="34300" marB="3430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429</Words>
  <Application>Microsoft Office PowerPoint</Application>
  <PresentationFormat>On-screen Show (4:3)</PresentationFormat>
  <Paragraphs>178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Sonia Farid</dc:creator>
  <cp:lastModifiedBy>Maria Keys</cp:lastModifiedBy>
  <cp:revision>58</cp:revision>
  <dcterms:modified xsi:type="dcterms:W3CDTF">2026-02-20T13:09:07Z</dcterms:modified>
</cp:coreProperties>
</file>