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60" r:id="rId2"/>
  </p:sldIdLst>
  <p:sldSz cx="6858000" cy="9144000" type="screen4x3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EC24540-B820-4A52-834F-B59DE895B40C}">
  <a:tblStyle styleId="{AEC24540-B820-4A52-834F-B59DE895B40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F1D3292-13E5-49F1-BA0D-7DCEC1F0EDF8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42" autoAdjust="0"/>
    <p:restoredTop sz="94660"/>
  </p:normalViewPr>
  <p:slideViewPr>
    <p:cSldViewPr snapToGrid="0">
      <p:cViewPr varScale="1">
        <p:scale>
          <a:sx n="65" d="100"/>
          <a:sy n="65" d="100"/>
        </p:scale>
        <p:origin x="24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2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528108" y="2377546"/>
            <a:ext cx="5801784" cy="591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1772576" y="3622015"/>
            <a:ext cx="7749117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-1227799" y="2186121"/>
            <a:ext cx="7749117" cy="4350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2914650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3471863" y="2434167"/>
            <a:ext cx="2914650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472381" y="3340100"/>
            <a:ext cx="2901255" cy="4912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3471863" y="2241551"/>
            <a:ext cx="2915543" cy="109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3471863" y="3340100"/>
            <a:ext cx="2915543" cy="4912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2915543" y="1316569"/>
            <a:ext cx="3471863" cy="6498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72381" y="2743200"/>
            <a:ext cx="2211884" cy="508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2915543" y="1316569"/>
            <a:ext cx="3471863" cy="6498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472381" y="2743200"/>
            <a:ext cx="2211884" cy="508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" name="Google Shape;112;p17"/>
          <p:cNvGraphicFramePr/>
          <p:nvPr>
            <p:extLst>
              <p:ext uri="{D42A27DB-BD31-4B8C-83A1-F6EECF244321}">
                <p14:modId xmlns:p14="http://schemas.microsoft.com/office/powerpoint/2010/main" val="213229364"/>
              </p:ext>
            </p:extLst>
          </p:nvPr>
        </p:nvGraphicFramePr>
        <p:xfrm>
          <a:off x="541680" y="55988"/>
          <a:ext cx="6261725" cy="342920"/>
        </p:xfrm>
        <a:graphic>
          <a:graphicData uri="http://schemas.openxmlformats.org/drawingml/2006/table">
            <a:tbl>
              <a:tblPr firstRow="1" bandRow="1">
                <a:noFill/>
                <a:tableStyleId>{8F1D3292-13E5-49F1-BA0D-7DCEC1F0EDF8}</a:tableStyleId>
              </a:tblPr>
              <a:tblGrid>
                <a:gridCol w="6261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1" dirty="0" err="1">
                          <a:latin typeface="Arial"/>
                          <a:ea typeface="Arial"/>
                          <a:cs typeface="Arial"/>
                          <a:sym typeface="Arial"/>
                        </a:rPr>
                        <a:t>Castlefield</a:t>
                      </a:r>
                      <a:r>
                        <a:rPr lang="en-GB" sz="900" b="1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 School</a:t>
                      </a:r>
                      <a:endParaRPr dirty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1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Year 5 2025-2026</a:t>
                      </a:r>
                      <a:endParaRPr dirty="0"/>
                    </a:p>
                  </a:txBody>
                  <a:tcPr marL="68575" marR="68575" marT="34300" marB="34300">
                    <a:solidFill>
                      <a:srgbClr val="D8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13" name="Google Shape;113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524834" cy="44726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4" name="Google Shape;114;p17"/>
          <p:cNvGraphicFramePr/>
          <p:nvPr>
            <p:extLst>
              <p:ext uri="{D42A27DB-BD31-4B8C-83A1-F6EECF244321}">
                <p14:modId xmlns:p14="http://schemas.microsoft.com/office/powerpoint/2010/main" val="1083398394"/>
              </p:ext>
            </p:extLst>
          </p:nvPr>
        </p:nvGraphicFramePr>
        <p:xfrm>
          <a:off x="6127" y="430298"/>
          <a:ext cx="6855002" cy="8517852"/>
        </p:xfrm>
        <a:graphic>
          <a:graphicData uri="http://schemas.openxmlformats.org/drawingml/2006/table">
            <a:tbl>
              <a:tblPr firstRow="1" bandRow="1">
                <a:noFill/>
                <a:tableStyleId>{8F1D3292-13E5-49F1-BA0D-7DCEC1F0EDF8}</a:tableStyleId>
              </a:tblPr>
              <a:tblGrid>
                <a:gridCol w="658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51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9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0792">
                  <a:extLst>
                    <a:ext uri="{9D8B030D-6E8A-4147-A177-3AD203B41FA5}">
                      <a16:colId xmlns:a16="http://schemas.microsoft.com/office/drawing/2014/main" val="15228127"/>
                    </a:ext>
                  </a:extLst>
                </a:gridCol>
                <a:gridCol w="10606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4440">
                  <a:extLst>
                    <a:ext uri="{9D8B030D-6E8A-4147-A177-3AD203B41FA5}">
                      <a16:colId xmlns:a16="http://schemas.microsoft.com/office/drawing/2014/main" val="184951805"/>
                    </a:ext>
                  </a:extLst>
                </a:gridCol>
                <a:gridCol w="91241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99040">
                  <a:extLst>
                    <a:ext uri="{9D8B030D-6E8A-4147-A177-3AD203B41FA5}">
                      <a16:colId xmlns:a16="http://schemas.microsoft.com/office/drawing/2014/main" val="299016038"/>
                    </a:ext>
                  </a:extLst>
                </a:gridCol>
              </a:tblGrid>
              <a:tr h="21226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Term 1A</a:t>
                      </a:r>
                      <a:endParaRPr dirty="0"/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Arial"/>
                          <a:ea typeface="Arial"/>
                          <a:cs typeface="Arial"/>
                          <a:sym typeface="Arial"/>
                        </a:rPr>
                        <a:t>Term 1B</a:t>
                      </a:r>
                      <a:endParaRPr/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Arial"/>
                          <a:ea typeface="Arial"/>
                          <a:cs typeface="Arial"/>
                          <a:sym typeface="Arial"/>
                        </a:rPr>
                        <a:t>Term 2A</a:t>
                      </a:r>
                      <a:endParaRPr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Arial"/>
                          <a:ea typeface="Arial"/>
                          <a:cs typeface="Arial"/>
                          <a:sym typeface="Arial"/>
                        </a:rPr>
                        <a:t>Term 2B</a:t>
                      </a:r>
                      <a:endParaRPr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Arial"/>
                          <a:ea typeface="Arial"/>
                          <a:cs typeface="Arial"/>
                          <a:sym typeface="Arial"/>
                        </a:rPr>
                        <a:t>Term 3A</a:t>
                      </a:r>
                      <a:endParaRPr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Arial"/>
                          <a:ea typeface="Arial"/>
                          <a:cs typeface="Arial"/>
                          <a:sym typeface="Arial"/>
                        </a:rPr>
                        <a:t>Term 3B</a:t>
                      </a:r>
                      <a:endParaRPr/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349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Arial"/>
                          <a:ea typeface="Arial"/>
                          <a:cs typeface="Arial"/>
                          <a:sym typeface="Arial"/>
                        </a:rPr>
                        <a:t>Theme</a:t>
                      </a:r>
                      <a:endParaRPr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/>
                        <a:t>Witches</a:t>
                      </a:r>
                      <a:endParaRPr sz="1100" dirty="0"/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Vikings</a:t>
                      </a: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/>
                        <a:t>Space</a:t>
                      </a:r>
                      <a:endParaRPr sz="1100" dirty="0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/>
                        <a:t>Crime</a:t>
                      </a:r>
                      <a:endParaRPr sz="1100" dirty="0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/>
                        <a:t>Rainforest</a:t>
                      </a:r>
                      <a:endParaRPr sz="1100" dirty="0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100" dirty="0"/>
                        <a:t>Mayans</a:t>
                      </a: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03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+mj-lt"/>
                          <a:ea typeface="Arial"/>
                          <a:cs typeface="Arial"/>
                          <a:sym typeface="Arial"/>
                        </a:rPr>
                        <a:t>Experiences</a:t>
                      </a: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winkl Cursive Unlooped" panose="02000000000000000000" pitchFamily="2" charset="0"/>
                          <a:ea typeface="Arial"/>
                          <a:cs typeface="Arial"/>
                          <a:sym typeface="Arial"/>
                        </a:rPr>
                        <a:t>Wetland project</a:t>
                      </a:r>
                      <a:br>
                        <a:rPr lang="en-GB" sz="800" dirty="0">
                          <a:latin typeface="Twinkl Cursive Unlooped" panose="02000000000000000000" pitchFamily="2" charset="0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lang="en-GB" sz="800" dirty="0">
                          <a:latin typeface="Twinkl Cursive Unlooped" panose="02000000000000000000" pitchFamily="2" charset="0"/>
                          <a:ea typeface="Arial"/>
                          <a:cs typeface="Arial"/>
                          <a:sym typeface="Arial"/>
                        </a:rPr>
                        <a:t>Witches Day</a:t>
                      </a: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Christmas workshop</a:t>
                      </a: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 Tower of London</a:t>
                      </a: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Easter Story</a:t>
                      </a:r>
                      <a:endParaRPr sz="800" dirty="0">
                        <a:latin typeface="Twinkl Cursive Unlooped" panose="02000000000000000000" pitchFamily="2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Living Rainforest </a:t>
                      </a:r>
                      <a:endParaRPr sz="800" dirty="0">
                        <a:latin typeface="Twinkl Cursive Unlooped" panose="02000000000000000000" pitchFamily="2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Ancient Mayan Day</a:t>
                      </a: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317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+mj-lt"/>
                          <a:cs typeface="Arial"/>
                          <a:sym typeface="Arial"/>
                        </a:rPr>
                        <a:t>Writing genre and texts</a:t>
                      </a: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1" u="sng" dirty="0">
                          <a:latin typeface="Twinkl Cursive Unlooped" panose="02000000000000000000" pitchFamily="2" charset="0"/>
                        </a:rPr>
                        <a:t>The Caravan</a:t>
                      </a:r>
                      <a:endParaRPr lang="en-GB" sz="800" b="0" u="none" dirty="0">
                        <a:latin typeface="Twinkl Cursive Unlooped" panose="020000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Twinkl Cursive Unlooped" panose="02000000000000000000" pitchFamily="2" charset="0"/>
                        </a:rPr>
                        <a:t>Narrative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Twinkl Cursive Unlooped" panose="02000000000000000000" pitchFamily="2" charset="0"/>
                        </a:rPr>
                        <a:t>(Warning Tale)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b="0" u="none" dirty="0">
                        <a:latin typeface="Twinkl Cursive Unlooped" panose="020000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Twinkl Cursive Unlooped" panose="02000000000000000000" pitchFamily="2" charset="0"/>
                        </a:rPr>
                        <a:t>Focus: Setting &amp; description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Twinkl Cursive Unlooped" panose="02000000000000000000" pitchFamily="2" charset="0"/>
                        </a:rPr>
                        <a:t>(4weeks)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b="1" u="none" dirty="0">
                        <a:latin typeface="Twinkl Cursive Unlooped" panose="020000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Twinkl Cursive Unlooped" panose="02000000000000000000" pitchFamily="2" charset="0"/>
                        </a:rPr>
                        <a:t>Purpose: Entertain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b="0" u="none" dirty="0">
                        <a:latin typeface="Twinkl Cursive Unlooped" panose="020000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Twinkl Cursive Unlooped" panose="02000000000000000000" pitchFamily="2" charset="0"/>
                        </a:rPr>
                        <a:t>*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b="1" u="sng" dirty="0">
                        <a:latin typeface="Twinkl Cursive Unlooped" panose="020000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1" u="sng" dirty="0">
                          <a:latin typeface="Twinkl Cursive Unlooped" panose="02000000000000000000" pitchFamily="2" charset="0"/>
                        </a:rPr>
                        <a:t>How to make disgusting soup</a:t>
                      </a:r>
                      <a:endParaRPr lang="en-GB" sz="800" b="0" u="none" dirty="0">
                        <a:latin typeface="Twinkl Cursive Unlooped" panose="020000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Twinkl Cursive Unlooped" panose="02000000000000000000" pitchFamily="2" charset="0"/>
                        </a:rPr>
                        <a:t>Non-fiction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Twinkl Cursive Unlooped" panose="02000000000000000000" pitchFamily="2" charset="0"/>
                        </a:rPr>
                        <a:t>Focus: Instructions </a:t>
                      </a:r>
                      <a:br>
                        <a:rPr lang="en-GB" sz="800" b="0" u="none" dirty="0">
                          <a:latin typeface="Twinkl Cursive Unlooped" panose="02000000000000000000" pitchFamily="2" charset="0"/>
                        </a:rPr>
                      </a:br>
                      <a:r>
                        <a:rPr lang="en-GB" sz="800" b="0" u="none" dirty="0">
                          <a:latin typeface="Twinkl Cursive Unlooped" panose="02000000000000000000" pitchFamily="2" charset="0"/>
                        </a:rPr>
                        <a:t>(2 weeks)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b="0" u="none" dirty="0">
                        <a:latin typeface="Twinkl Cursive Unlooped" panose="020000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Twinkl Cursive Unlooped" panose="02000000000000000000" pitchFamily="2" charset="0"/>
                        </a:rPr>
                        <a:t>Purpose: Instruct</a:t>
                      </a: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1" u="sng" dirty="0">
                          <a:latin typeface="Twinkl Cursive Unlooped" panose="02000000000000000000" pitchFamily="2" charset="0"/>
                        </a:rPr>
                        <a:t>Beowulf</a:t>
                      </a:r>
                      <a:endParaRPr lang="en-GB" sz="800" b="0" u="none" dirty="0">
                        <a:latin typeface="Twinkl Cursive Unlooped" panose="020000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Twinkl Cursive Unlooped" panose="02000000000000000000" pitchFamily="2" charset="0"/>
                        </a:rPr>
                        <a:t>Narrative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Twinkl Cursive Unlooped" panose="02000000000000000000" pitchFamily="2" charset="0"/>
                        </a:rPr>
                        <a:t>(Conquering the Monster tale)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endParaRPr lang="en-GB" sz="800" b="0" u="none" dirty="0">
                        <a:latin typeface="Twinkl Cursive Unlooped" panose="020000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Twinkl Cursive Unlooped" panose="02000000000000000000" pitchFamily="2" charset="0"/>
                        </a:rPr>
                        <a:t>Focus: Characterization &amp; action (villain)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Twinkl Cursive Unlooped" panose="02000000000000000000" pitchFamily="2" charset="0"/>
                        </a:rPr>
                        <a:t>(4 weeks)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endParaRPr lang="en-GB" sz="800" b="0" u="none" dirty="0">
                        <a:latin typeface="Twinkl Cursive Unlooped" panose="020000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Twinkl Cursive Unlooped" panose="02000000000000000000" pitchFamily="2" charset="0"/>
                        </a:rPr>
                        <a:t>Purpose: Entertain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b="0" u="none" dirty="0">
                        <a:latin typeface="Twinkl Cursive Unlooped" panose="020000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Twinkl Cursive Unlooped" panose="02000000000000000000" pitchFamily="2" charset="0"/>
                        </a:rPr>
                        <a:t>*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endParaRPr lang="en-GB" sz="800" b="0" i="0" u="none" strike="noStrike" kern="1200" cap="none" dirty="0">
                        <a:solidFill>
                          <a:schemeClr val="tx1"/>
                        </a:solidFill>
                        <a:effectLst/>
                        <a:latin typeface="Twinkl Cursive Unlooped" panose="02000000000000000000" pitchFamily="2" charset="0"/>
                        <a:ea typeface="Calibri"/>
                        <a:cs typeface="Calibri"/>
                        <a:sym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1" u="sng" dirty="0">
                          <a:latin typeface="Twinkl Cursive Unlooped" panose="02000000000000000000" pitchFamily="2" charset="0"/>
                        </a:rPr>
                        <a:t>Cosy Cottage</a:t>
                      </a:r>
                      <a:endParaRPr lang="en-GB" sz="800" b="0" u="none" dirty="0">
                        <a:latin typeface="Twinkl Cursive Unlooped" panose="020000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Twinkl Cursive Unlooped" panose="02000000000000000000" pitchFamily="2" charset="0"/>
                        </a:rPr>
                        <a:t>Non-fiction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Twinkl Cursive Unlooped" panose="02000000000000000000" pitchFamily="2" charset="0"/>
                        </a:rPr>
                        <a:t>Focus: Persuasion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Twinkl Cursive Unlooped" panose="02000000000000000000" pitchFamily="2" charset="0"/>
                        </a:rPr>
                        <a:t>(3 weeks)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endParaRPr lang="en-GB" sz="800" b="0" u="none" dirty="0">
                        <a:latin typeface="Twinkl Cursive Unlooped" panose="020000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Twinkl Cursive Unlooped" panose="02000000000000000000" pitchFamily="2" charset="0"/>
                        </a:rPr>
                        <a:t>Purpose: Persuade</a:t>
                      </a: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1" u="sng" dirty="0">
                          <a:latin typeface="Twinkl Cursive Unlooped" panose="02000000000000000000" pitchFamily="2" charset="0"/>
                        </a:rPr>
                        <a:t>Harriet’s Rescue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Twinkl Cursive Unlooped" panose="02000000000000000000" pitchFamily="2" charset="0"/>
                        </a:rPr>
                        <a:t>Narrative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Twinkl Cursive Unlooped" panose="02000000000000000000" pitchFamily="2" charset="0"/>
                        </a:rPr>
                        <a:t>(Meeting Tale – Aladdin?)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endParaRPr lang="en-GB" sz="800" b="0" u="none" dirty="0">
                        <a:latin typeface="Twinkl Cursive Unlooped" panose="020000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Twinkl Cursive Unlooped" panose="02000000000000000000" pitchFamily="2" charset="0"/>
                        </a:rPr>
                        <a:t>Focus: Dialogue </a:t>
                      </a:r>
                      <a:br>
                        <a:rPr lang="en-GB" sz="800" b="0" u="none" dirty="0">
                          <a:latin typeface="Twinkl Cursive Unlooped" panose="02000000000000000000" pitchFamily="2" charset="0"/>
                        </a:rPr>
                      </a:br>
                      <a:r>
                        <a:rPr lang="en-GB" sz="800" b="0" u="none" dirty="0">
                          <a:latin typeface="Twinkl Cursive Unlooped" panose="02000000000000000000" pitchFamily="2" charset="0"/>
                        </a:rPr>
                        <a:t>(3 weeks)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endParaRPr lang="en-GB" sz="800" b="0" u="none" dirty="0">
                        <a:latin typeface="Twinkl Cursive Unlooped" panose="020000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Twinkl Cursive Unlooped" panose="02000000000000000000" pitchFamily="2" charset="0"/>
                        </a:rPr>
                        <a:t>Purpose: Entertain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b="0" u="none" dirty="0">
                        <a:latin typeface="Twinkl Cursive Unlooped" panose="020000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Twinkl Cursive Unlooped" panose="02000000000000000000" pitchFamily="2" charset="0"/>
                        </a:rPr>
                        <a:t>*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en-GB" sz="800" b="1" u="sng" dirty="0">
                          <a:latin typeface="Twinkl Cursive Unlooped" panose="02000000000000000000" pitchFamily="2" charset="0"/>
                        </a:rPr>
                      </a:br>
                      <a:r>
                        <a:rPr lang="en-GB" sz="800" b="1" u="sng" dirty="0">
                          <a:latin typeface="Twinkl Cursive Unlooped" panose="02000000000000000000" pitchFamily="2" charset="0"/>
                        </a:rPr>
                        <a:t>Alien Landing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Narrative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Time Slip Story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>
                        <a:latin typeface="Twinkl Cursive Unlooped" panose="02000000000000000000" pitchFamily="2" charset="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Focus: Openings/ endings &amp; Suspense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(3weeks)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b="0" u="none" dirty="0">
                        <a:latin typeface="Twinkl Cursive Unlooped" panose="020000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Purpose: Entertain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b="0" u="none" dirty="0">
                        <a:latin typeface="Twinkl Cursive Unlooped" panose="02000000000000000000" pitchFamily="2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1" u="sng" dirty="0">
                          <a:latin typeface="Twinkl Cursive Unlooped" panose="02000000000000000000" pitchFamily="2" charset="0"/>
                        </a:rPr>
                        <a:t>Adventure at Sandy Cove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Twinkl Cursive Unlooped" panose="02000000000000000000" pitchFamily="2" charset="0"/>
                        </a:rPr>
                        <a:t>Narrative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Twinkl Cursive Unlooped" panose="02000000000000000000" pitchFamily="2" charset="0"/>
                        </a:rPr>
                        <a:t>(Finding Tale)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Twinkl Cursive Unlooped" panose="02000000000000000000" pitchFamily="2" charset="0"/>
                        </a:rPr>
                        <a:t>Focus: Description, openings and endings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Twinkl Cursive Unlooped" panose="02000000000000000000" pitchFamily="2" charset="0"/>
                        </a:rPr>
                        <a:t>(4 weeks)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endParaRPr lang="en-GB" sz="800" b="0" u="none" dirty="0">
                        <a:latin typeface="Twinkl Cursive Unlooped" panose="020000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Twinkl Cursive Unlooped" panose="02000000000000000000" pitchFamily="2" charset="0"/>
                        </a:rPr>
                        <a:t>Purpose: Entertain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b="0" u="none" dirty="0">
                        <a:latin typeface="Twinkl Cursive Unlooped" panose="020000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Twinkl Cursive Unlooped" panose="02000000000000000000" pitchFamily="2" charset="0"/>
                        </a:rPr>
                        <a:t>*</a:t>
                      </a:r>
                      <a:endParaRPr lang="en-GB" sz="800" dirty="0">
                        <a:latin typeface="Twinkl Cursive Unlooped" panose="02000000000000000000" pitchFamily="2" charset="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>
                        <a:latin typeface="Twinkl Cursive Unlooped" panose="02000000000000000000" pitchFamily="2" charset="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u="sng" dirty="0">
                          <a:latin typeface="Twinkl Cursive Unlooped" panose="02000000000000000000" pitchFamily="2" charset="0"/>
                        </a:rPr>
                        <a:t>Crime and punishment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Based on Alien Landing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Non-fiction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Discussion text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>
                        <a:latin typeface="Twinkl Cursive Unlooped" panose="02000000000000000000" pitchFamily="2" charset="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Focus: Discussion/ balanced argument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(2 weeks)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>
                        <a:latin typeface="Twinkl Cursive Unlooped" panose="02000000000000000000" pitchFamily="2" charset="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Purpose: Discuss</a:t>
                      </a: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1" u="sng" dirty="0">
                          <a:latin typeface="Twinkl Cursive Unlooped" panose="02000000000000000000"/>
                        </a:rPr>
                        <a:t>Why Bats Matter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Twinkl Cursive Unlooped" panose="02000000000000000000"/>
                        </a:rPr>
                        <a:t>Non-fiction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Twinkl Cursive Unlooped" panose="02000000000000000000"/>
                        </a:rPr>
                        <a:t>Explanation text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dirty="0">
                        <a:latin typeface="Twinkl Cursive Unlooped" panose="0200000000000000000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Twinkl Cursive Unlooped" panose="02000000000000000000"/>
                        </a:rPr>
                        <a:t>Focus: Explanation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Twinkl Cursive Unlooped" panose="02000000000000000000"/>
                        </a:rPr>
                        <a:t>(4 weeks)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dirty="0">
                        <a:latin typeface="Twinkl Cursive Unlooped" panose="0200000000000000000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Twinkl Cursive Unlooped" panose="02000000000000000000"/>
                        </a:rPr>
                        <a:t>Purpose: Inform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b="0" u="none" dirty="0">
                        <a:latin typeface="Twinkl Cursive Unlooped" panose="0200000000000000000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Twinkl Cursive Unlooped" panose="02000000000000000000"/>
                        </a:rPr>
                        <a:t>*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dirty="0">
                        <a:latin typeface="Twinkl Cursive Unlooped" panose="0200000000000000000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1" u="sng" dirty="0">
                          <a:latin typeface="Twinkl Cursive Unlooped" panose="02000000000000000000"/>
                        </a:rPr>
                        <a:t>SBW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Twinkl Cursive Unlooped" panose="02000000000000000000"/>
                        </a:rPr>
                        <a:t>(1 week)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dirty="0">
                        <a:latin typeface="Twinkl Cursive Unlooped" panose="0200000000000000000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Twinkl Cursive Unlooped" panose="02000000000000000000"/>
                        </a:rPr>
                        <a:t>Recount school trip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Twinkl Cursive Unlooped" panose="02000000000000000000"/>
                        </a:rPr>
                        <a:t>(1 week)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dirty="0">
                        <a:latin typeface="Twinkl Cursive Unlooped" panose="0200000000000000000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Twinkl Cursive Unlooped" panose="02000000000000000000"/>
                        </a:rPr>
                        <a:t>Purpose: Inform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1" u="sng" dirty="0" err="1">
                          <a:latin typeface="Twinkl Cursive Unlooped" panose="02000000000000000000"/>
                        </a:rPr>
                        <a:t>Clockclose</a:t>
                      </a:r>
                      <a:endParaRPr lang="en-GB" sz="800" b="1" u="sng" dirty="0">
                        <a:latin typeface="Twinkl Cursive Unlooped" panose="0200000000000000000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winkl Cursive Unlooped" panose="02000000000000000000"/>
                        </a:rPr>
                        <a:t>Narrative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winkl Cursive Unlooped" panose="02000000000000000000"/>
                        </a:rPr>
                        <a:t>Portal Tale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winkl Cursive Unlooped" panose="02000000000000000000"/>
                        </a:rPr>
                        <a:t>Focus: Openings/ endings and Suspense (4weeks)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dirty="0">
                        <a:latin typeface="Twinkl Cursive Unlooped" panose="0200000000000000000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winkl Cursive Unlooped" panose="02000000000000000000"/>
                        </a:rPr>
                        <a:t>Purpose: Entertain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b="0" u="none" dirty="0">
                        <a:latin typeface="Twinkl Cursive Unlooped" panose="0200000000000000000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Twinkl Cursive Unlooped" panose="02000000000000000000"/>
                        </a:rPr>
                        <a:t>*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dirty="0">
                        <a:latin typeface="Twinkl Cursive Unlooped" panose="0200000000000000000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1" u="sng" dirty="0">
                          <a:latin typeface="Twinkl Cursive Unlooped" panose="02000000000000000000"/>
                        </a:rPr>
                        <a:t>Information Text: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winkl Cursive Unlooped" panose="02000000000000000000"/>
                        </a:rPr>
                        <a:t>History topic – Mayans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dirty="0">
                        <a:latin typeface="Twinkl Cursive Unlooped" panose="0200000000000000000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winkl Cursive Unlooped" panose="02000000000000000000"/>
                        </a:rPr>
                        <a:t>Use non-fiction examples to choose from (2weeks)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dirty="0">
                        <a:latin typeface="Twinkl Cursive Unlooped" panose="0200000000000000000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winkl Cursive Unlooped" panose="02000000000000000000"/>
                        </a:rPr>
                        <a:t>Purpose: Inform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sz="800" dirty="0">
                        <a:latin typeface="Twinkl Cursive Unlooped" panose="0200000000000000000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092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+mj-lt"/>
                        </a:rPr>
                        <a:t>Class reading texts</a:t>
                      </a: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The Witches by Roald Dahl</a:t>
                      </a: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Thomas Kemp by Penelope Lively</a:t>
                      </a:r>
                      <a:endParaRPr sz="800" dirty="0">
                        <a:latin typeface="Twinkl Cursive Unlooped" panose="02000000000000000000" pitchFamily="2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Jamie Drake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dirty="0">
                        <a:latin typeface="Twinkl Cursive Unlooped" panose="02000000000000000000" pitchFamily="2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Twinkl Cursive Unlooped" panose="02000000000000000000" pitchFamily="2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Crime and Punishment</a:t>
                      </a:r>
                      <a:endParaRPr sz="800" dirty="0">
                        <a:latin typeface="Twinkl Cursive Unlooped" panose="02000000000000000000" pitchFamily="2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Jaguar Trials </a:t>
                      </a: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Twinkl Cursive Unlooped" panose="02000000000000000000" pitchFamily="2" charset="0"/>
                        </a:rPr>
                        <a:t>Harry Potter and the Philosopher’s Stone by J K Rowling</a:t>
                      </a:r>
                      <a:endParaRPr sz="800" dirty="0">
                        <a:latin typeface="Twinkl Cursive Unlooped" panose="02000000000000000000" pitchFamily="2" charset="0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45056912"/>
                  </a:ext>
                </a:extLst>
              </a:tr>
              <a:tr h="41092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Twinkl Cursive Unlooped" panose="02000000000000000000"/>
                          <a:ea typeface="Arial"/>
                          <a:cs typeface="Arial"/>
                          <a:sym typeface="Arial"/>
                        </a:rPr>
                        <a:t>Maths</a:t>
                      </a:r>
                      <a:endParaRPr sz="800">
                        <a:latin typeface="Twinkl Cursive Unlooped" panose="0200000000000000000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Twinkl Cursive Unlooped" panose="02000000000000000000"/>
                        </a:rPr>
                        <a:t>Place value</a:t>
                      </a:r>
                    </a:p>
                    <a:p>
                      <a:pPr marL="0" marR="0" lvl="0" indent="0" algn="ctr" rtl="0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Twinkl Cursive Unlooped" panose="02000000000000000000"/>
                        </a:rPr>
                        <a:t>Addition and subtraction</a:t>
                      </a:r>
                      <a:endParaRPr sz="800" dirty="0">
                        <a:latin typeface="Twinkl Cursive Unlooped" panose="02000000000000000000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Twinkl Cursive Unlooped" panose="02000000000000000000"/>
                        </a:rPr>
                        <a:t>Multiplication &amp; division; graphs</a:t>
                      </a:r>
                      <a:endParaRPr sz="800" dirty="0">
                        <a:latin typeface="Twinkl Cursive Unlooped" panose="0200000000000000000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Twinkl Cursive Unlooped" panose="02000000000000000000"/>
                        </a:rPr>
                        <a:t>Fractions and decimals</a:t>
                      </a:r>
                      <a:endParaRPr sz="800" dirty="0">
                        <a:latin typeface="Twinkl Cursive Unlooped" panose="0200000000000000000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Twinkl Cursive Unlooped" panose="02000000000000000000"/>
                        </a:rPr>
                        <a:t>Decimals and percentages</a:t>
                      </a:r>
                      <a:endParaRPr sz="800" dirty="0">
                        <a:latin typeface="Twinkl Cursive Unlooped" panose="0200000000000000000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Twinkl Cursive Unlooped" panose="02000000000000000000"/>
                        </a:rPr>
                        <a:t>Decimals</a:t>
                      </a:r>
                      <a:endParaRPr sz="800" dirty="0">
                        <a:latin typeface="Twinkl Cursive Unlooped" panose="0200000000000000000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Twinkl Cursive Unlooped" panose="02000000000000000000"/>
                        </a:rPr>
                        <a:t>Geometry and measure</a:t>
                      </a:r>
                      <a:endParaRPr sz="800" dirty="0">
                        <a:latin typeface="Twinkl Cursive Unlooped" panose="02000000000000000000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+mj-lt"/>
                          <a:ea typeface="Arial"/>
                          <a:cs typeface="Arial"/>
                          <a:sym typeface="Arial"/>
                        </a:rPr>
                        <a:t>Science</a:t>
                      </a:r>
                      <a:endParaRPr sz="800">
                        <a:latin typeface="+mj-lt"/>
                      </a:endParaRPr>
                    </a:p>
                  </a:txBody>
                  <a:tcPr marL="68575" marR="68575" marT="34300" marB="34300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Properties and changes of materials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(12 KQs)</a:t>
                      </a: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Earth and Space</a:t>
                      </a:r>
                    </a:p>
                    <a:p>
                      <a:pPr marL="0" marR="0" lvl="0" indent="0" algn="ctr" rtl="0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Twinkl Cursive Unlooped" panose="02000000000000000000" pitchFamily="2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>
                          <a:latin typeface="Twinkl Cursive Unlooped" panose="02000000000000000000" pitchFamily="2" charset="0"/>
                        </a:rPr>
                        <a:t>Forces</a:t>
                      </a:r>
                      <a:endParaRPr lang="en-GB" sz="800" dirty="0">
                        <a:latin typeface="Twinkl Cursive Unlooped" panose="02000000000000000000" pitchFamily="2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en-GB" sz="700" dirty="0">
                          <a:latin typeface="Twinkl Cursive Unlooped" panose="02000000000000000000" pitchFamily="2" charset="0"/>
                        </a:rPr>
                        <a:t>Life cycles of animals</a:t>
                      </a:r>
                    </a:p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en-GB" sz="700" dirty="0">
                          <a:latin typeface="Twinkl Cursive Unlooped" panose="02000000000000000000" pitchFamily="2" charset="0"/>
                        </a:rPr>
                        <a:t>Life cycle of plants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en-GB" sz="700" dirty="0">
                          <a:latin typeface="Twinkl Cursive Unlooped" panose="02000000000000000000" pitchFamily="2" charset="0"/>
                        </a:rPr>
                        <a:t>Life changes, cycle of human life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592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+mj-lt"/>
                          <a:ea typeface="Arial"/>
                          <a:cs typeface="Arial"/>
                          <a:sym typeface="Arial"/>
                        </a:rPr>
                        <a:t>History </a:t>
                      </a: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Twinkl Cursive Unlooped" panose="02000000000000000000" pitchFamily="2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r>
                        <a:rPr lang="en-GB" sz="800">
                          <a:latin typeface="Twinkl Cursive Unlooped" panose="02000000000000000000" pitchFamily="2" charset="0"/>
                        </a:rPr>
                        <a:t>Vikings</a:t>
                      </a:r>
                      <a:endParaRPr lang="en-GB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winkl Cursive Unlooped" panose="02000000000000000000" pitchFamily="2" charset="0"/>
                          <a:ea typeface="Arial"/>
                          <a:cs typeface="Arial"/>
                          <a:sym typeface="Arial"/>
                        </a:rPr>
                        <a:t>Crime &amp; Punishment</a:t>
                      </a: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strike="sngStrike" dirty="0">
                        <a:latin typeface="Twinkl Cursive Unlooped" panose="020000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Twinkl Cursive Unlooped" panose="02000000000000000000" pitchFamily="2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winkl Cursive Unlooped" panose="02000000000000000000" pitchFamily="2" charset="0"/>
                          <a:ea typeface="Arial"/>
                          <a:cs typeface="Arial"/>
                          <a:sym typeface="Arial"/>
                        </a:rPr>
                        <a:t>Ancient Mayans</a:t>
                      </a: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092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+mj-lt"/>
                          <a:ea typeface="Arial"/>
                          <a:cs typeface="Arial"/>
                          <a:sym typeface="Arial"/>
                        </a:rPr>
                        <a:t>Geography</a:t>
                      </a: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South America’s countries and major cities</a:t>
                      </a: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strike="sngStrike" dirty="0">
                        <a:latin typeface="Twinkl Cursive Unlooped" panose="02000000000000000000" pitchFamily="2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Compare London and Rio</a:t>
                      </a: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Biomes and vegetation belts (Rainforests)</a:t>
                      </a: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2208081421"/>
                  </a:ext>
                </a:extLst>
              </a:tr>
              <a:tr h="41092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+mj-lt"/>
                          <a:ea typeface="Arial"/>
                          <a:cs typeface="Arial"/>
                          <a:sym typeface="Arial"/>
                        </a:rPr>
                        <a:t>Art </a:t>
                      </a: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Frida Kahlo</a:t>
                      </a:r>
                    </a:p>
                    <a:p>
                      <a:pPr algn="ctr"/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(self-portraits)</a:t>
                      </a:r>
                      <a:br>
                        <a:rPr lang="en-GB" sz="800" dirty="0">
                          <a:latin typeface="Twinkl Cursive Unlooped" panose="02000000000000000000" pitchFamily="2" charset="0"/>
                        </a:rPr>
                      </a:b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paint/print/crayons/pencil/pastel</a:t>
                      </a: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err="1">
                          <a:latin typeface="Twinkl Cursive Unlooped" panose="02000000000000000000" pitchFamily="2" charset="0"/>
                        </a:rPr>
                        <a:t>Andre</a:t>
                      </a:r>
                      <a:r>
                        <a:rPr lang="fr-FR" sz="800" dirty="0">
                          <a:latin typeface="Twinkl Cursive Unlooped" panose="02000000000000000000" pitchFamily="2" charset="0"/>
                        </a:rPr>
                        <a:t> </a:t>
                      </a:r>
                      <a:r>
                        <a:rPr lang="fr-FR" sz="800" dirty="0" err="1">
                          <a:latin typeface="Twinkl Cursive Unlooped" panose="02000000000000000000" pitchFamily="2" charset="0"/>
                        </a:rPr>
                        <a:t>Derrain</a:t>
                      </a:r>
                      <a:br>
                        <a:rPr lang="fr-FR" sz="800" dirty="0">
                          <a:latin typeface="Twinkl Cursive Unlooped" panose="02000000000000000000" pitchFamily="2" charset="0"/>
                        </a:rPr>
                      </a:br>
                      <a:r>
                        <a:rPr lang="fr-FR" sz="800" dirty="0">
                          <a:latin typeface="Twinkl Cursive Unlooped" panose="02000000000000000000" pitchFamily="2" charset="0"/>
                        </a:rPr>
                        <a:t>(</a:t>
                      </a:r>
                      <a:r>
                        <a:rPr lang="fr-FR" sz="800" dirty="0" err="1">
                          <a:latin typeface="Twinkl Cursive Unlooped" panose="02000000000000000000" pitchFamily="2" charset="0"/>
                        </a:rPr>
                        <a:t>Fauvist</a:t>
                      </a:r>
                      <a:r>
                        <a:rPr lang="fr-FR" sz="800" dirty="0">
                          <a:latin typeface="Twinkl Cursive Unlooped" panose="02000000000000000000" pitchFamily="2" charset="0"/>
                        </a:rPr>
                        <a:t> </a:t>
                      </a:r>
                      <a:r>
                        <a:rPr lang="fr-FR" sz="800" dirty="0" err="1">
                          <a:latin typeface="Twinkl Cursive Unlooped" panose="02000000000000000000" pitchFamily="2" charset="0"/>
                        </a:rPr>
                        <a:t>landscapes</a:t>
                      </a:r>
                      <a:r>
                        <a:rPr lang="fr-FR" sz="800" dirty="0">
                          <a:latin typeface="Twinkl Cursive Unlooped" panose="02000000000000000000" pitchFamily="2" charset="0"/>
                        </a:rPr>
                        <a:t>)</a:t>
                      </a:r>
                      <a:br>
                        <a:rPr lang="fr-FR" sz="800" dirty="0">
                          <a:latin typeface="Twinkl Cursive Unlooped" panose="02000000000000000000" pitchFamily="2" charset="0"/>
                        </a:rPr>
                      </a:br>
                      <a:r>
                        <a:rPr lang="fr-FR" sz="800" dirty="0" err="1">
                          <a:latin typeface="Twinkl Cursive Unlooped" panose="02000000000000000000" pitchFamily="2" charset="0"/>
                        </a:rPr>
                        <a:t>paint</a:t>
                      </a:r>
                      <a:r>
                        <a:rPr lang="fr-FR" sz="800" dirty="0">
                          <a:latin typeface="Twinkl Cursive Unlooped" panose="02000000000000000000" pitchFamily="2" charset="0"/>
                        </a:rPr>
                        <a:t> </a:t>
                      </a: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dirty="0">
                          <a:latin typeface="Twinkl Cursive Unlooped" panose="02000000000000000000" pitchFamily="2" charset="0"/>
                        </a:rPr>
                        <a:t>Will Kurtz</a:t>
                      </a:r>
                    </a:p>
                    <a:p>
                      <a:pPr algn="ctr"/>
                      <a:r>
                        <a:rPr lang="de-DE" sz="800" dirty="0">
                          <a:latin typeface="Twinkl Cursive Unlooped" panose="02000000000000000000" pitchFamily="2" charset="0"/>
                        </a:rPr>
                        <a:t>(papier mache/ sculpture)</a:t>
                      </a: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808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+mj-lt"/>
                        </a:rPr>
                        <a:t>DT</a:t>
                      </a: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DT – Toys</a:t>
                      </a:r>
                      <a:endParaRPr lang="en-GB" dirty="0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DT </a:t>
                      </a:r>
                      <a:r>
                        <a:rPr lang="en-GB" sz="800">
                          <a:latin typeface="Twinkl Cursive Unlooped" panose="02000000000000000000" pitchFamily="2" charset="0"/>
                        </a:rPr>
                        <a:t>– Soup</a:t>
                      </a:r>
                      <a:endParaRPr lang="en-GB" sz="800" dirty="0">
                        <a:latin typeface="Twinkl Cursive Unlooped" panose="02000000000000000000" pitchFamily="2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Twinkl Cursive Unlooped" panose="02000000000000000000" pitchFamily="2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DT – Bird Houses</a:t>
                      </a: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931493550"/>
                  </a:ext>
                </a:extLst>
              </a:tr>
              <a:tr h="21297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+mj-lt"/>
                          <a:ea typeface="Arial"/>
                          <a:cs typeface="Arial"/>
                          <a:sym typeface="Arial"/>
                        </a:rPr>
                        <a:t>PSHE</a:t>
                      </a:r>
                      <a:endParaRPr sz="800">
                        <a:latin typeface="+mj-lt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Twinkl Cursive Unlooped" panose="02000000000000000000" pitchFamily="2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Families and Friends</a:t>
                      </a: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Twinkl Cursive Unlooped" panose="02000000000000000000" pitchFamily="2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Being Safe in the World</a:t>
                      </a:r>
                      <a:endParaRPr lang="en-GB" dirty="0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dirty="0">
                        <a:latin typeface="Twinkl Cursive Unlooped" panose="02000000000000000000" pitchFamily="2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Healthy Body and Mind</a:t>
                      </a:r>
                      <a:endParaRPr lang="en-GB" dirty="0"/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885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+mj-lt"/>
                          <a:ea typeface="Arial"/>
                          <a:cs typeface="Arial"/>
                          <a:sym typeface="Arial"/>
                        </a:rPr>
                        <a:t>RE</a:t>
                      </a:r>
                      <a:endParaRPr sz="800">
                        <a:latin typeface="+mj-lt"/>
                      </a:endParaRPr>
                    </a:p>
                  </a:txBody>
                  <a:tcPr marL="68575" marR="68575" marT="34300" marB="3430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Important People </a:t>
                      </a:r>
                    </a:p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Christianity – Mary Elizabeth </a:t>
                      </a:r>
                      <a:r>
                        <a:rPr lang="en-GB" sz="800" dirty="0" err="1">
                          <a:latin typeface="Twinkl Cursive Unlooped" panose="02000000000000000000" pitchFamily="2" charset="0"/>
                        </a:rPr>
                        <a:t>Hesselblad</a:t>
                      </a:r>
                      <a:endParaRPr lang="en-GB" sz="800" dirty="0">
                        <a:latin typeface="Twinkl Cursive Unlooped" panose="02000000000000000000" pitchFamily="2" charset="0"/>
                      </a:endParaRPr>
                    </a:p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Sikhism – Guru Nanak </a:t>
                      </a: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Special things and scared texts </a:t>
                      </a:r>
                    </a:p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Christianity – Bible (symbolism)</a:t>
                      </a:r>
                    </a:p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Sikhism – Guru </a:t>
                      </a:r>
                      <a:r>
                        <a:rPr lang="en-GB" sz="800" dirty="0" err="1">
                          <a:latin typeface="Twinkl Cursive Unlooped" panose="02000000000000000000" pitchFamily="2" charset="0"/>
                        </a:rPr>
                        <a:t>Granth</a:t>
                      </a: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 Sahib</a:t>
                      </a:r>
                    </a:p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Sikhism Vaisakhi </a:t>
                      </a: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Important Places </a:t>
                      </a:r>
                    </a:p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Christian pilgrimages in England</a:t>
                      </a:r>
                    </a:p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Christianity – rites of passage</a:t>
                      </a:r>
                    </a:p>
                    <a:p>
                      <a:pPr algn="ctr">
                        <a:lnSpc>
                          <a:spcPts val="800"/>
                        </a:lnSpc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Sikhism Gurdwara Pilgrimages – Golden Temple in Amritsar </a:t>
                      </a: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956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+mj-lt"/>
                          <a:ea typeface="Arial"/>
                          <a:cs typeface="Arial"/>
                          <a:sym typeface="Arial"/>
                        </a:rPr>
                        <a:t>Computing</a:t>
                      </a:r>
                      <a:endParaRPr sz="800">
                        <a:latin typeface="+mj-lt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700" dirty="0">
                          <a:latin typeface="Twinkl Cursive Unlooped" panose="02000000000000000000" pitchFamily="2" charset="0"/>
                        </a:rPr>
                        <a:t>Search engines (systems and networks)</a:t>
                      </a: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dirty="0">
                          <a:latin typeface="Twinkl Cursive Unlooped" panose="02000000000000000000" pitchFamily="2" charset="0"/>
                        </a:rPr>
                        <a:t>Scratch</a:t>
                      </a:r>
                      <a:br>
                        <a:rPr lang="en-GB" sz="700" dirty="0">
                          <a:latin typeface="Twinkl Cursive Unlooped" panose="02000000000000000000" pitchFamily="2" charset="0"/>
                        </a:rPr>
                      </a:br>
                      <a:r>
                        <a:rPr lang="en-GB" sz="700" dirty="0">
                          <a:latin typeface="Twinkl Cursive Unlooped" panose="02000000000000000000" pitchFamily="2" charset="0"/>
                        </a:rPr>
                        <a:t>Programming1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>
                          <a:latin typeface="Twinkl Cursive Unlooped" panose="02000000000000000000" pitchFamily="2" charset="0"/>
                        </a:rPr>
                        <a:t>Scratch</a:t>
                      </a:r>
                      <a:br>
                        <a:rPr lang="en-GB" sz="700">
                          <a:latin typeface="Twinkl Cursive Unlooped" panose="02000000000000000000" pitchFamily="2" charset="0"/>
                        </a:rPr>
                      </a:br>
                      <a:r>
                        <a:rPr lang="en-GB" sz="700">
                          <a:latin typeface="Twinkl Cursive Unlooped" panose="02000000000000000000" pitchFamily="2" charset="0"/>
                        </a:rPr>
                        <a:t>Programming1</a:t>
                      </a:r>
                      <a:endParaRPr lang="en-GB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dirty="0">
                          <a:latin typeface="Twinkl Cursive Unlooped" panose="02000000000000000000" pitchFamily="2" charset="0"/>
                        </a:rPr>
                        <a:t>Mars Rover 1 </a:t>
                      </a:r>
                      <a:br>
                        <a:rPr lang="en-GB" sz="700" dirty="0">
                          <a:latin typeface="Twinkl Cursive Unlooped" panose="02000000000000000000" pitchFamily="2" charset="0"/>
                        </a:rPr>
                      </a:br>
                      <a:r>
                        <a:rPr lang="en-GB" sz="700" dirty="0">
                          <a:latin typeface="Twinkl Cursive Unlooped" panose="02000000000000000000" pitchFamily="2" charset="0"/>
                        </a:rPr>
                        <a:t>(Data handling)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>
                          <a:latin typeface="Twinkl Cursive Unlooped" panose="02000000000000000000" pitchFamily="2" charset="0"/>
                        </a:rPr>
                        <a:t>Microbit</a:t>
                      </a:r>
                      <a:br>
                        <a:rPr lang="en-GB" sz="700">
                          <a:latin typeface="Twinkl Cursive Unlooped" panose="02000000000000000000" pitchFamily="2" charset="0"/>
                        </a:rPr>
                      </a:br>
                      <a:r>
                        <a:rPr lang="en-GB" sz="700">
                          <a:latin typeface="Twinkl Cursive Unlooped" panose="02000000000000000000" pitchFamily="2" charset="0"/>
                        </a:rPr>
                        <a:t>(Programming2)</a:t>
                      </a:r>
                      <a:endParaRPr lang="en-GB" sz="700" dirty="0">
                        <a:latin typeface="Twinkl Cursive Unlooped" panose="02000000000000000000" pitchFamily="2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dirty="0">
                          <a:latin typeface="Twinkl Cursive Unlooped" panose="02000000000000000000" pitchFamily="2" charset="0"/>
                        </a:rPr>
                        <a:t>5.4Stop motion animation</a:t>
                      </a:r>
                      <a:br>
                        <a:rPr lang="en-GB" sz="700" dirty="0">
                          <a:latin typeface="Twinkl Cursive Unlooped" panose="02000000000000000000" pitchFamily="2" charset="0"/>
                        </a:rPr>
                      </a:br>
                      <a:r>
                        <a:rPr lang="en-GB" sz="700" dirty="0">
                          <a:latin typeface="Twinkl Cursive Unlooped" panose="02000000000000000000" pitchFamily="2" charset="0"/>
                        </a:rPr>
                        <a:t>(creating media)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dirty="0">
                          <a:latin typeface="Twinkl Cursive Unlooped" panose="02000000000000000000" pitchFamily="2" charset="0"/>
                        </a:rPr>
                        <a:t>: Sonic Pi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>
                          <a:latin typeface="Twinkl Cursive Unlooped" panose="02000000000000000000" pitchFamily="2" charset="0"/>
                        </a:rPr>
                        <a:t>Mars Rover2 +online safety+</a:t>
                      </a:r>
                      <a:endParaRPr lang="en-GB" sz="700" dirty="0">
                        <a:latin typeface="Twinkl Cursive Unlooped" panose="02000000000000000000" pitchFamily="2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591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ts val="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+mj-lt"/>
                          <a:ea typeface="Arial"/>
                          <a:cs typeface="Arial"/>
                          <a:sym typeface="Arial"/>
                        </a:rPr>
                        <a:t>Music</a:t>
                      </a:r>
                      <a:endParaRPr sz="800">
                        <a:latin typeface="+mj-lt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700"/>
                        </a:lnSpc>
                      </a:pPr>
                      <a:endParaRPr lang="en-GB" sz="700" dirty="0">
                        <a:latin typeface="Twinkl Cursive Unlooped" panose="02000000000000000000" pitchFamily="2" charset="0"/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dirty="0">
                          <a:latin typeface="Twinkl Cursive Unlooped" panose="02000000000000000000" pitchFamily="2" charset="0"/>
                        </a:rPr>
                        <a:t>The Blues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>
                          <a:latin typeface="Twinkl Cursive Unlooped" panose="02000000000000000000" pitchFamily="2" charset="0"/>
                        </a:rPr>
                        <a:t>The Blues</a:t>
                      </a:r>
                      <a:endParaRPr lang="en-GB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00"/>
                        </a:lnSpc>
                      </a:pPr>
                      <a:endParaRPr lang="en-GB" sz="700" dirty="0">
                        <a:latin typeface="Twinkl Cursive Unlooped" panose="02000000000000000000" pitchFamily="2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>
                          <a:latin typeface="Twinkl Cursive Unlooped" panose="02000000000000000000" pitchFamily="2" charset="0"/>
                        </a:rPr>
                        <a:t>Composition and Notation: (Ancient Egypt)</a:t>
                      </a:r>
                      <a:endParaRPr lang="en-GB" sz="700" dirty="0">
                        <a:latin typeface="Twinkl Cursive Unlooped" panose="02000000000000000000" pitchFamily="2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00"/>
                        </a:lnSpc>
                      </a:pPr>
                      <a:r>
                        <a:rPr lang="en-GB" sz="700" dirty="0">
                          <a:latin typeface="Twinkl Cursive Unlooped" panose="02000000000000000000" pitchFamily="2" charset="0"/>
                        </a:rPr>
                        <a:t>South and West Africa</a:t>
                      </a:r>
                    </a:p>
                    <a:p>
                      <a:pPr algn="ctr">
                        <a:lnSpc>
                          <a:spcPts val="700"/>
                        </a:lnSpc>
                      </a:pPr>
                      <a:r>
                        <a:rPr lang="en-GB" sz="700" dirty="0">
                          <a:latin typeface="Twinkl Cursive Unlooped" panose="02000000000000000000" pitchFamily="2" charset="0"/>
                        </a:rPr>
                        <a:t>Whole School Music Day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dirty="0">
                          <a:latin typeface="Twinkl Cursive Unlooped" panose="02000000000000000000" pitchFamily="2" charset="0"/>
                        </a:rPr>
                        <a:t>South and West Africa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dirty="0">
                          <a:latin typeface="Twinkl Cursive Unlooped" panose="02000000000000000000" pitchFamily="2" charset="0"/>
                        </a:rPr>
                        <a:t>+ festival of Colour (Holi 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5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+mj-lt"/>
                          <a:ea typeface="Arial"/>
                          <a:cs typeface="Arial"/>
                          <a:sym typeface="Arial"/>
                        </a:rPr>
                        <a:t>PE</a:t>
                      </a:r>
                      <a:endParaRPr sz="800" dirty="0"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Yoga</a:t>
                      </a:r>
                    </a:p>
                    <a:p>
                      <a:pPr algn="ctr"/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Handball</a:t>
                      </a: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Dance</a:t>
                      </a:r>
                    </a:p>
                    <a:p>
                      <a:pPr algn="ctr"/>
                      <a:endParaRPr lang="en-GB" sz="800" dirty="0">
                        <a:latin typeface="Twinkl Cursive Unlooped" panose="02000000000000000000" pitchFamily="2" charset="0"/>
                      </a:endParaRPr>
                    </a:p>
                    <a:p>
                      <a:pPr algn="ctr"/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Tag rugby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Dance</a:t>
                      </a:r>
                    </a:p>
                    <a:p>
                      <a:pPr algn="ctr"/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Tag rugby</a:t>
                      </a:r>
                      <a:endParaRPr lang="en-GB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Gymnastics</a:t>
                      </a:r>
                    </a:p>
                    <a:p>
                      <a:pPr algn="ctr"/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Netball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Fitness</a:t>
                      </a:r>
                    </a:p>
                    <a:p>
                      <a:pPr algn="ctr"/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Tennis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OAA</a:t>
                      </a:r>
                    </a:p>
                    <a:p>
                      <a:pPr algn="ctr"/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Athletics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Rounders</a:t>
                      </a:r>
                    </a:p>
                    <a:p>
                      <a:pPr algn="ctr"/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Swimming/Golf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155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+mj-lt"/>
                          <a:ea typeface="Arial"/>
                          <a:cs typeface="Arial"/>
                          <a:sym typeface="Arial"/>
                        </a:rPr>
                        <a:t>MFL</a:t>
                      </a:r>
                      <a:endParaRPr sz="800" dirty="0"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My Town</a:t>
                      </a: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dirty="0">
                        <a:latin typeface="Twinkl Cursive Unlooped" panose="02000000000000000000" pitchFamily="2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Let’s Go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Twinkl Cursive Unlooped" panose="02000000000000000000" pitchFamily="2" charset="0"/>
                        </a:rPr>
                        <a:t>Shopping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72124068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62146</TotalTime>
  <Words>581</Words>
  <Application>Microsoft Office PowerPoint</Application>
  <PresentationFormat>On-screen Show (4:3)</PresentationFormat>
  <Paragraphs>214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Twinkl Cursive Unlooped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Sonia Farid</dc:creator>
  <cp:lastModifiedBy>A Kann</cp:lastModifiedBy>
  <cp:revision>80</cp:revision>
  <dcterms:modified xsi:type="dcterms:W3CDTF">2026-03-04T15:13:10Z</dcterms:modified>
</cp:coreProperties>
</file>