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0" r:id="rId1"/>
  </p:sldMasterIdLst>
  <p:notesMasterIdLst>
    <p:notesMasterId r:id="rId29"/>
  </p:notesMasterIdLst>
  <p:handoutMasterIdLst>
    <p:handoutMasterId r:id="rId30"/>
  </p:handoutMasterIdLst>
  <p:sldIdLst>
    <p:sldId id="256" r:id="rId2"/>
    <p:sldId id="322" r:id="rId3"/>
    <p:sldId id="280" r:id="rId4"/>
    <p:sldId id="323" r:id="rId5"/>
    <p:sldId id="317" r:id="rId6"/>
    <p:sldId id="282" r:id="rId7"/>
    <p:sldId id="284" r:id="rId8"/>
    <p:sldId id="283" r:id="rId9"/>
    <p:sldId id="285" r:id="rId10"/>
    <p:sldId id="290" r:id="rId11"/>
    <p:sldId id="318" r:id="rId12"/>
    <p:sldId id="292" r:id="rId13"/>
    <p:sldId id="293" r:id="rId14"/>
    <p:sldId id="294" r:id="rId15"/>
    <p:sldId id="297" r:id="rId16"/>
    <p:sldId id="296" r:id="rId17"/>
    <p:sldId id="321" r:id="rId18"/>
    <p:sldId id="299" r:id="rId19"/>
    <p:sldId id="320" r:id="rId20"/>
    <p:sldId id="300" r:id="rId21"/>
    <p:sldId id="326" r:id="rId22"/>
    <p:sldId id="306" r:id="rId23"/>
    <p:sldId id="324" r:id="rId24"/>
    <p:sldId id="304" r:id="rId25"/>
    <p:sldId id="307" r:id="rId26"/>
    <p:sldId id="312" r:id="rId27"/>
    <p:sldId id="319" r:id="rId28"/>
  </p:sldIdLst>
  <p:sldSz cx="9144000" cy="6858000" type="screen4x3"/>
  <p:notesSz cx="6797675" cy="9926638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72" autoAdjust="0"/>
    <p:restoredTop sz="83797" autoAdjust="0"/>
  </p:normalViewPr>
  <p:slideViewPr>
    <p:cSldViewPr showGuides="1">
      <p:cViewPr varScale="1">
        <p:scale>
          <a:sx n="83" d="100"/>
          <a:sy n="83" d="100"/>
        </p:scale>
        <p:origin x="1666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82"/>
    </p:cViewPr>
  </p:sorterViewPr>
  <p:notesViewPr>
    <p:cSldViewPr showGuides="1">
      <p:cViewPr varScale="1">
        <p:scale>
          <a:sx n="58" d="100"/>
          <a:sy n="58" d="100"/>
        </p:scale>
        <p:origin x="-1764" y="-7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0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0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9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0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9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0896073-5B19-4ACD-8B8E-6549F919BBC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538757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6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9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9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E08D24E-A1B7-4682-A265-E720FC0CB36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647308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45B7CD-B969-434A-AC63-67794B6BF4BF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 alt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01333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8D24E-A1B7-4682-A265-E720FC0CB36F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101882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8D24E-A1B7-4682-A265-E720FC0CB36F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45423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8D24E-A1B7-4682-A265-E720FC0CB36F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006591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8D24E-A1B7-4682-A265-E720FC0CB36F}" type="slidenum">
              <a:rPr lang="en-GB" altLang="en-US" smtClean="0"/>
              <a:pPr>
                <a:defRPr/>
              </a:pPr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58120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08D24E-A1B7-4682-A265-E720FC0CB36F}" type="slidenum">
              <a:rPr lang="en-GB" altLang="en-US" smtClean="0"/>
              <a:pPr>
                <a:defRPr/>
              </a:pPr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832960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8D24E-A1B7-4682-A265-E720FC0CB36F}" type="slidenum">
              <a:rPr lang="en-GB" altLang="en-US" smtClean="0"/>
              <a:pPr>
                <a:defRPr/>
              </a:pPr>
              <a:t>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32261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8D24E-A1B7-4682-A265-E720FC0CB36F}" type="slidenum">
              <a:rPr lang="en-GB" altLang="en-US" smtClean="0"/>
              <a:pPr>
                <a:defRPr/>
              </a:pPr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87776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8D24E-A1B7-4682-A265-E720FC0CB36F}" type="slidenum">
              <a:rPr lang="en-GB" altLang="en-US" smtClean="0"/>
              <a:pPr>
                <a:defRPr/>
              </a:pPr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22292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8D24E-A1B7-4682-A265-E720FC0CB36F}" type="slidenum">
              <a:rPr lang="en-GB" altLang="en-US" smtClean="0"/>
              <a:pPr>
                <a:defRPr/>
              </a:pPr>
              <a:t>23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416218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8D24E-A1B7-4682-A265-E720FC0CB36F}" type="slidenum">
              <a:rPr lang="en-GB" altLang="en-US" smtClean="0"/>
              <a:pPr>
                <a:defRPr/>
              </a:pPr>
              <a:t>24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12440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8D24E-A1B7-4682-A265-E720FC0CB36F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534181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8D24E-A1B7-4682-A265-E720FC0CB36F}" type="slidenum">
              <a:rPr lang="en-GB" altLang="en-US" smtClean="0"/>
              <a:pPr>
                <a:defRPr/>
              </a:pPr>
              <a:t>25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576985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8D24E-A1B7-4682-A265-E720FC0CB36F}" type="slidenum">
              <a:rPr lang="en-GB" altLang="en-US" smtClean="0"/>
              <a:pPr>
                <a:defRPr/>
              </a:pPr>
              <a:t>26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843360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Changes of info to office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08D24E-A1B7-4682-A265-E720FC0CB36F}" type="slidenum">
              <a:rPr lang="en-GB" altLang="en-US" smtClean="0"/>
              <a:pPr>
                <a:defRPr/>
              </a:pPr>
              <a:t>27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31818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8D24E-A1B7-4682-A265-E720FC0CB36F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75315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8D24E-A1B7-4682-A265-E720FC0CB36F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90255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8D24E-A1B7-4682-A265-E720FC0CB36F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06494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8D24E-A1B7-4682-A265-E720FC0CB36F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88011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8D24E-A1B7-4682-A265-E720FC0CB36F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61943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8D24E-A1B7-4682-A265-E720FC0CB36F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11018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8D24E-A1B7-4682-A265-E720FC0CB36F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12557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-7938" y="-7938"/>
            <a:ext cx="9170988" cy="6873876"/>
            <a:chOff x="-8466" y="-8468"/>
            <a:chExt cx="9171316" cy="6874935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5130456" y="4175239"/>
              <a:ext cx="4022869" cy="268328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043462" y="-529"/>
              <a:ext cx="1217656" cy="685905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6"/>
            <p:cNvSpPr/>
            <p:nvPr/>
          </p:nvSpPr>
          <p:spPr>
            <a:xfrm>
              <a:off x="6892644" y="-529"/>
              <a:ext cx="2268619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7205393" y="-8468"/>
              <a:ext cx="1947932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6638635" y="3919613"/>
              <a:ext cx="251310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010123" y="-8468"/>
              <a:ext cx="2143202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8296044" y="-8468"/>
              <a:ext cx="857281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8094425" y="-8468"/>
              <a:ext cx="1066838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069024" y="4894488"/>
              <a:ext cx="1093826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-8466" y="-8468"/>
              <a:ext cx="863632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E120E-CB9F-449A-9762-749960ED95C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91438800"/>
      </p:ext>
    </p:extLst>
  </p:cSld>
  <p:clrMapOvr>
    <a:masterClrMapping/>
  </p:clrMapOvr>
  <p:transition>
    <p:pull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FFCA0-1EAF-43C4-925F-1EEF3458478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94081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5D813-68ED-4EA0-AEFB-69F5094F801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95431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2D265-AAFB-4D10-9FA2-AC355739F70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30570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E3191-29E5-456D-8B0B-B171518BC22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1623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B2347-AFF3-449E-9EE5-4B456C59D63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17157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93EC4-BF09-4D0F-9614-FD47472B43E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75727766"/>
      </p:ext>
    </p:extLst>
  </p:cSld>
  <p:clrMapOvr>
    <a:masterClrMapping/>
  </p:clrMapOvr>
  <p:transition>
    <p:pull dir="r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7D038-E882-4528-960A-E575A3B2D3B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69623875"/>
      </p:ext>
    </p:extLst>
  </p:cSld>
  <p:clrMapOvr>
    <a:masterClrMapping/>
  </p:clrMapOvr>
  <p:transition>
    <p:pull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D5C38-695C-42F8-AD66-06377455F86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23535535"/>
      </p:ext>
    </p:extLst>
  </p:cSld>
  <p:clrMapOvr>
    <a:masterClrMapping/>
  </p:clrMapOvr>
  <p:transition>
    <p:pull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76305-D1CE-40ED-8DDB-99E9A5418C0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61206956"/>
      </p:ext>
    </p:extLst>
  </p:cSld>
  <p:clrMapOvr>
    <a:masterClrMapping/>
  </p:clrMapOvr>
  <p:transition>
    <p:pull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9CAB7-3469-4F2E-A07D-7E06A38BF6D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46293881"/>
      </p:ext>
    </p:extLst>
  </p:cSld>
  <p:clrMapOvr>
    <a:masterClrMapping/>
  </p:clrMapOvr>
  <p:transition>
    <p:pull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383D5-36AC-4A96-98AA-769ABF1AECC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98449656"/>
      </p:ext>
    </p:extLst>
  </p:cSld>
  <p:clrMapOvr>
    <a:masterClrMapping/>
  </p:clrMapOvr>
  <p:transition>
    <p:pull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5F5DC-7D23-4C9A-85CC-1B083377141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42614376"/>
      </p:ext>
    </p:extLst>
  </p:cSld>
  <p:clrMapOvr>
    <a:masterClrMapping/>
  </p:clrMapOvr>
  <p:transition>
    <p:pull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1BB0A-230B-4268-A15F-DE07FD17A5F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95028464"/>
      </p:ext>
    </p:extLst>
  </p:cSld>
  <p:clrMapOvr>
    <a:masterClrMapping/>
  </p:clrMapOvr>
  <p:transition>
    <p:pull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23681-5EF4-422F-9B33-9A428B05E18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51034670"/>
      </p:ext>
    </p:extLst>
  </p:cSld>
  <p:clrMapOvr>
    <a:masterClrMapping/>
  </p:clrMapOvr>
  <p:transition>
    <p:pull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38928-F557-484A-A264-83202D2ACFB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9494891"/>
      </p:ext>
    </p:extLst>
  </p:cSld>
  <p:clrMapOvr>
    <a:masterClrMapping/>
  </p:clrMapOvr>
  <p:transition>
    <p:pull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>
            <a:grpSpLocks/>
          </p:cNvGrpSpPr>
          <p:nvPr/>
        </p:nvGrpSpPr>
        <p:grpSpPr bwMode="auto">
          <a:xfrm>
            <a:off x="-7938" y="-7938"/>
            <a:ext cx="9170988" cy="6873876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17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55" y="4175239"/>
              <a:ext cx="4022869" cy="268328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3462" y="-529"/>
              <a:ext cx="1217656" cy="685905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2644" y="-529"/>
              <a:ext cx="2268619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393" y="-8468"/>
              <a:ext cx="1947932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34" y="3919613"/>
              <a:ext cx="251310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23" y="-8468"/>
              <a:ext cx="2143202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044" y="-8468"/>
              <a:ext cx="857281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425" y="-8468"/>
              <a:ext cx="1066838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9024" y="4894488"/>
              <a:ext cx="1093826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DABE5D6B-ADDC-4BBB-B360-E571635F60E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63" r:id="rId11"/>
    <p:sldLayoutId id="2147484158" r:id="rId12"/>
    <p:sldLayoutId id="2147484164" r:id="rId13"/>
    <p:sldLayoutId id="2147484159" r:id="rId14"/>
    <p:sldLayoutId id="2147484160" r:id="rId15"/>
    <p:sldLayoutId id="2147484161" r:id="rId16"/>
  </p:sldLayoutIdLst>
  <p:transition>
    <p:pull dir="ru"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2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11175"/>
            <a:ext cx="9144000" cy="1143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9600" b="1" u="sng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Welcome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1916113"/>
            <a:ext cx="8353425" cy="417671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GB" alt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New Parents Meeting</a:t>
            </a:r>
          </a:p>
          <a:p>
            <a:pPr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GB" alt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18th September 2023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GB" altLang="en-US" dirty="0">
              <a:solidFill>
                <a:srgbClr val="FFFF00"/>
              </a:solidFill>
              <a:latin typeface="Lucida Sans" panose="020B0602030504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GB" altLang="en-US" dirty="0">
              <a:solidFill>
                <a:srgbClr val="FFFF00"/>
              </a:solidFill>
              <a:latin typeface="Lucida Sans" panose="020B0602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90317C-C9DE-4FCB-BAF0-AFBB23FFC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3717032"/>
            <a:ext cx="2618068" cy="2238244"/>
          </a:xfrm>
          <a:prstGeom prst="rect">
            <a:avLst/>
          </a:prstGeom>
        </p:spPr>
      </p:pic>
    </p:spTree>
  </p:cSld>
  <p:clrMapOvr>
    <a:masterClrMapping/>
  </p:clrMapOvr>
  <p:transition>
    <p:pull dir="r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7"/>
          <p:cNvSpPr txBox="1">
            <a:spLocks noChangeArrowheads="1"/>
          </p:cNvSpPr>
          <p:nvPr/>
        </p:nvSpPr>
        <p:spPr bwMode="auto">
          <a:xfrm>
            <a:off x="2843213" y="628650"/>
            <a:ext cx="3816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A Day in Nursery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0F6617-BDC1-46A9-BCF6-11479EFA0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78159"/>
            <a:ext cx="1268078" cy="1085182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0AD5744E-CA9D-4794-A3E7-793E24A43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916832"/>
            <a:ext cx="38163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2-3 Year Olds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73581A-7B2D-458B-9E85-D6E32B656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2893543"/>
            <a:ext cx="1021764" cy="1524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5CFBDA-CB39-4B8B-89D7-5325DF6AF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8128" y="2893543"/>
            <a:ext cx="1021764" cy="15244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ED2651-FA06-4C9C-A250-F76787729F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898345"/>
            <a:ext cx="1021764" cy="15244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1F78D6-66AE-40AF-B3D1-E5FA14C5A5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6216" y="2893543"/>
            <a:ext cx="1021764" cy="1524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8F1AB3-FC35-4AFE-AD8C-8775880EE8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8128" y="4987472"/>
            <a:ext cx="1021764" cy="15244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703C1E-ACF5-4496-B912-351A1E8537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489" y="4987472"/>
            <a:ext cx="1021764" cy="15244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CBA0E5-3393-4A9D-B1BA-002864B582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7767" y="4993546"/>
            <a:ext cx="1021765" cy="1524407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5B10CBD8-DF5D-4B2D-8948-1E53A743188F}"/>
              </a:ext>
            </a:extLst>
          </p:cNvPr>
          <p:cNvSpPr/>
          <p:nvPr/>
        </p:nvSpPr>
        <p:spPr>
          <a:xfrm>
            <a:off x="1735622" y="3655746"/>
            <a:ext cx="604130" cy="3493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110702B5-867F-4121-8842-DF0F33ECBF62}"/>
              </a:ext>
            </a:extLst>
          </p:cNvPr>
          <p:cNvSpPr/>
          <p:nvPr/>
        </p:nvSpPr>
        <p:spPr>
          <a:xfrm>
            <a:off x="3838268" y="3633487"/>
            <a:ext cx="604130" cy="3493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5364AACF-CCC2-4815-A739-3657618066BA}"/>
              </a:ext>
            </a:extLst>
          </p:cNvPr>
          <p:cNvSpPr/>
          <p:nvPr/>
        </p:nvSpPr>
        <p:spPr>
          <a:xfrm>
            <a:off x="5752925" y="3661974"/>
            <a:ext cx="604130" cy="3493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E47D0616-D6BE-4271-B28A-932CD34D410B}"/>
              </a:ext>
            </a:extLst>
          </p:cNvPr>
          <p:cNvSpPr/>
          <p:nvPr/>
        </p:nvSpPr>
        <p:spPr>
          <a:xfrm>
            <a:off x="1629207" y="5535963"/>
            <a:ext cx="604129" cy="34931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3783DB-A30A-430C-BB58-F40AA86474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7906" y="5566779"/>
            <a:ext cx="621846" cy="365792"/>
          </a:xfrm>
          <a:prstGeom prst="rect">
            <a:avLst/>
          </a:prstGeom>
        </p:spPr>
      </p:pic>
      <p:sp>
        <p:nvSpPr>
          <p:cNvPr id="17" name="Arrow: Bent 16">
            <a:extLst>
              <a:ext uri="{FF2B5EF4-FFF2-40B4-BE49-F238E27FC236}">
                <a16:creationId xmlns:a16="http://schemas.microsoft.com/office/drawing/2014/main" id="{08A629EF-6E3A-4933-AB07-502B990C3E37}"/>
              </a:ext>
            </a:extLst>
          </p:cNvPr>
          <p:cNvSpPr/>
          <p:nvPr/>
        </p:nvSpPr>
        <p:spPr>
          <a:xfrm rot="10800000">
            <a:off x="6357055" y="5168062"/>
            <a:ext cx="792087" cy="79743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pull dir="r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7FEADB-CC61-455C-B4CA-D60209CF1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1268078" cy="1085182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E3CBF238-B77C-4850-81A4-AC713581B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628650"/>
            <a:ext cx="3816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A Day in Nursery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1CA1FB9B-392E-449D-AC10-21B12827D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0528" y="1556792"/>
            <a:ext cx="38163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3-4 Year Olds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76E3F8-806C-493B-A5B0-BA5CD32E6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85" y="2169214"/>
            <a:ext cx="1021764" cy="15244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D84A64-3F2C-42F5-A33E-EC012AB0F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2196072"/>
            <a:ext cx="1021765" cy="15244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884370-8692-401E-81AD-A4BBAE02C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8467" y="2196347"/>
            <a:ext cx="1024217" cy="1524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EA35CF-8628-4CED-8D0D-769FE0C2FC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8259" y="2212296"/>
            <a:ext cx="1024217" cy="15241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BDA77F-A9DD-4841-84E3-B007D1EE27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6971" y="2212296"/>
            <a:ext cx="1024217" cy="15302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AC9F1D-D8CC-478F-AB99-59A9F7AA47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6971" y="4571460"/>
            <a:ext cx="1024218" cy="15280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49AF47-AF8F-418C-9E88-648BE235FA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8259" y="4587868"/>
            <a:ext cx="1024217" cy="15241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0EC4E5-A15E-4EFD-810C-43BA32730A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7282" y="4614439"/>
            <a:ext cx="1024219" cy="15280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A0FA8C-1AE8-4E4C-8661-89ADC3CFD2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8935" y="4620210"/>
            <a:ext cx="1024217" cy="15241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6FE87E-0EF8-45E5-92F7-05CFA5E0F0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6685" y="4620210"/>
            <a:ext cx="1018120" cy="1524132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30A9CF54-D7D2-4810-B7A3-A84015D11C63}"/>
              </a:ext>
            </a:extLst>
          </p:cNvPr>
          <p:cNvSpPr/>
          <p:nvPr/>
        </p:nvSpPr>
        <p:spPr>
          <a:xfrm>
            <a:off x="1492229" y="2845344"/>
            <a:ext cx="566197" cy="3225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3A8FC26C-3729-447B-9207-DC12BCF51283}"/>
              </a:ext>
            </a:extLst>
          </p:cNvPr>
          <p:cNvSpPr/>
          <p:nvPr/>
        </p:nvSpPr>
        <p:spPr>
          <a:xfrm>
            <a:off x="3185713" y="2813104"/>
            <a:ext cx="566197" cy="3225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35F970A7-0826-48FB-A93C-87D0B2A2F1AF}"/>
              </a:ext>
            </a:extLst>
          </p:cNvPr>
          <p:cNvSpPr/>
          <p:nvPr/>
        </p:nvSpPr>
        <p:spPr>
          <a:xfrm>
            <a:off x="4850786" y="2797017"/>
            <a:ext cx="566197" cy="3225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BD628597-9AC9-48F1-AD37-77BC2327ABB3}"/>
              </a:ext>
            </a:extLst>
          </p:cNvPr>
          <p:cNvSpPr/>
          <p:nvPr/>
        </p:nvSpPr>
        <p:spPr>
          <a:xfrm>
            <a:off x="6585065" y="2845344"/>
            <a:ext cx="566197" cy="3225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92629E1-3D74-4102-B1B4-D23A5C8448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92228" y="5203318"/>
            <a:ext cx="615151" cy="3618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82BD81-C111-4389-AADF-6ACC2DF37E8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03602" y="5183405"/>
            <a:ext cx="566197" cy="3330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B49BC0-1DBF-4B40-9F49-7651ED3C8D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86781" y="5211944"/>
            <a:ext cx="566197" cy="3330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36DBE7-2EC4-481A-94E4-FF7E8D5817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42323" y="5195303"/>
            <a:ext cx="615151" cy="361854"/>
          </a:xfrm>
          <a:prstGeom prst="rect">
            <a:avLst/>
          </a:prstGeom>
        </p:spPr>
      </p:pic>
      <p:sp>
        <p:nvSpPr>
          <p:cNvPr id="23" name="Arrow: Down 22">
            <a:extLst>
              <a:ext uri="{FF2B5EF4-FFF2-40B4-BE49-F238E27FC236}">
                <a16:creationId xmlns:a16="http://schemas.microsoft.com/office/drawing/2014/main" id="{7BBF07D4-08C7-4F0A-9FE6-B51F71DD3548}"/>
              </a:ext>
            </a:extLst>
          </p:cNvPr>
          <p:cNvSpPr/>
          <p:nvPr/>
        </p:nvSpPr>
        <p:spPr>
          <a:xfrm>
            <a:off x="7524328" y="3933056"/>
            <a:ext cx="36004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93C75C6-C0F7-452D-8893-7E70A7012362}"/>
              </a:ext>
            </a:extLst>
          </p:cNvPr>
          <p:cNvSpPr/>
          <p:nvPr/>
        </p:nvSpPr>
        <p:spPr>
          <a:xfrm>
            <a:off x="2074283" y="3207628"/>
            <a:ext cx="985549" cy="29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self-registration</a:t>
            </a:r>
          </a:p>
        </p:txBody>
      </p:sp>
    </p:spTree>
    <p:extLst>
      <p:ext uri="{BB962C8B-B14F-4D97-AF65-F5344CB8AC3E}">
        <p14:creationId xmlns:p14="http://schemas.microsoft.com/office/powerpoint/2010/main" val="564020132"/>
      </p:ext>
    </p:extLst>
  </p:cSld>
  <p:clrMapOvr>
    <a:masterClrMapping/>
  </p:clrMapOvr>
  <p:transition>
    <p:pull dir="r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Box 7"/>
          <p:cNvSpPr txBox="1">
            <a:spLocks noChangeArrowheads="1"/>
          </p:cNvSpPr>
          <p:nvPr/>
        </p:nvSpPr>
        <p:spPr bwMode="auto">
          <a:xfrm>
            <a:off x="2411760" y="1436501"/>
            <a:ext cx="45370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Group work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F2F2DC-0D62-4F08-86D4-53188219B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381794"/>
            <a:ext cx="1268078" cy="10851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925DE0-0AF6-47C7-AD2C-1C487BA5FE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06" y="2683141"/>
            <a:ext cx="3445499" cy="25841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FA8176-8512-450D-AE8D-AF87497801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17"/>
          <a:stretch/>
        </p:blipFill>
        <p:spPr>
          <a:xfrm rot="5400000">
            <a:off x="963935" y="2439226"/>
            <a:ext cx="2683970" cy="29566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>
    <p:pull dir="r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Box 7"/>
          <p:cNvSpPr txBox="1">
            <a:spLocks noChangeArrowheads="1"/>
          </p:cNvSpPr>
          <p:nvPr/>
        </p:nvSpPr>
        <p:spPr bwMode="auto">
          <a:xfrm>
            <a:off x="2195736" y="1181732"/>
            <a:ext cx="45370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GB" alt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Snacks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087D7D-A095-4064-8471-5A164C805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88938"/>
            <a:ext cx="1268078" cy="10851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3AE4E3-6122-4D4C-90E4-66655A33F3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6"/>
          <a:stretch/>
        </p:blipFill>
        <p:spPr>
          <a:xfrm>
            <a:off x="747946" y="2852936"/>
            <a:ext cx="3326933" cy="23308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DD83F4-D300-4DAF-BB1F-F17EB3105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6372" y="2516476"/>
            <a:ext cx="3645024" cy="27337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>
    <p:pull dir="r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Box 7"/>
          <p:cNvSpPr txBox="1">
            <a:spLocks noChangeArrowheads="1"/>
          </p:cNvSpPr>
          <p:nvPr/>
        </p:nvSpPr>
        <p:spPr bwMode="auto">
          <a:xfrm>
            <a:off x="2411413" y="628650"/>
            <a:ext cx="4537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Special Events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3112C9-C3AA-46A9-972D-C68149E62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49" y="332656"/>
            <a:ext cx="1268078" cy="10851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179EEE-4CE2-4AC2-838D-413ADFE03B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72" y="1607724"/>
            <a:ext cx="2579961" cy="19349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1FDBAF-7CDA-4271-9A3B-D20E4F936D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876" y="1808895"/>
            <a:ext cx="2370051" cy="17775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829299-61CE-4E42-BCC3-2B56EBF6A0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381" y="4167682"/>
            <a:ext cx="2661377" cy="19960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61A2B9-9A3D-49D0-84A7-A518CB7A4F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722" y="4093501"/>
            <a:ext cx="3203848" cy="24028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9D2BCC-DE5B-432C-8807-5397E662C6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9592" y="4196769"/>
            <a:ext cx="2756925" cy="20676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>
    <p:pull dir="r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Box 7"/>
          <p:cNvSpPr txBox="1">
            <a:spLocks noChangeArrowheads="1"/>
          </p:cNvSpPr>
          <p:nvPr/>
        </p:nvSpPr>
        <p:spPr bwMode="auto">
          <a:xfrm>
            <a:off x="1005531" y="404756"/>
            <a:ext cx="78486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What will my child need to bring to Nursery?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E960B4-A4FB-4135-9CA1-683AAB78A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43" y="336217"/>
            <a:ext cx="1268078" cy="10851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9C90D7-B5CB-4A26-B53C-8860FFAF6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205" y="2651053"/>
            <a:ext cx="1282339" cy="12820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5F7865-6F33-4AB9-93E5-17FC1BD2D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9790" y="5147222"/>
            <a:ext cx="1347308" cy="1046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56BAF0-3268-4180-A189-EF8FEB508D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786" y="5181449"/>
            <a:ext cx="1015016" cy="1109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2BFADC-892F-4D70-8D4B-00EED237468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5588" y="3972094"/>
            <a:ext cx="1202511" cy="12025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A4C890-2C43-4273-9964-6ADA959D438B}"/>
              </a:ext>
            </a:extLst>
          </p:cNvPr>
          <p:cNvSpPr txBox="1"/>
          <p:nvPr/>
        </p:nvSpPr>
        <p:spPr>
          <a:xfrm>
            <a:off x="1703345" y="2976607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Drawstring bag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B5B1B8-2D80-49F7-8476-C8175422799C}"/>
              </a:ext>
            </a:extLst>
          </p:cNvPr>
          <p:cNvSpPr txBox="1"/>
          <p:nvPr/>
        </p:nvSpPr>
        <p:spPr>
          <a:xfrm>
            <a:off x="2392753" y="5264385"/>
            <a:ext cx="1861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Nappies and wipes </a:t>
            </a:r>
          </a:p>
          <a:p>
            <a:pPr algn="ctr"/>
            <a:r>
              <a:rPr lang="en-GB" dirty="0"/>
              <a:t>(if needed)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B5448E-0CA6-40DF-B667-9E73CBD33BD1}"/>
              </a:ext>
            </a:extLst>
          </p:cNvPr>
          <p:cNvSpPr txBox="1"/>
          <p:nvPr/>
        </p:nvSpPr>
        <p:spPr>
          <a:xfrm>
            <a:off x="1927018" y="4129136"/>
            <a:ext cx="1202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Full</a:t>
            </a:r>
            <a:r>
              <a:rPr lang="en-GB" dirty="0"/>
              <a:t> change of clothes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D26A31-946B-4FA3-92A3-25BE0852B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79" y="1766132"/>
            <a:ext cx="1111766" cy="8338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1E7BE3-FB80-42BF-9F2A-987C610716F6}"/>
              </a:ext>
            </a:extLst>
          </p:cNvPr>
          <p:cNvSpPr txBox="1"/>
          <p:nvPr/>
        </p:nvSpPr>
        <p:spPr>
          <a:xfrm>
            <a:off x="1703345" y="1881401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Book bag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713F5F-9375-4C71-B858-87B053ACC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458" y="2914134"/>
            <a:ext cx="1282339" cy="12820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BCB757-1D7B-4481-9E40-A87DFB87BF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7761" y="4902703"/>
            <a:ext cx="1440160" cy="14401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0F1C57-86F5-4DA9-A6D5-2E44B7D9BAE1}"/>
              </a:ext>
            </a:extLst>
          </p:cNvPr>
          <p:cNvSpPr txBox="1"/>
          <p:nvPr/>
        </p:nvSpPr>
        <p:spPr>
          <a:xfrm>
            <a:off x="6152044" y="329205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Drawstring bag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8E4E3B-240A-4210-A29B-14E0F7207B9B}"/>
              </a:ext>
            </a:extLst>
          </p:cNvPr>
          <p:cNvSpPr txBox="1"/>
          <p:nvPr/>
        </p:nvSpPr>
        <p:spPr>
          <a:xfrm>
            <a:off x="6351810" y="5304857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Full</a:t>
            </a:r>
            <a:r>
              <a:rPr lang="en-GB" dirty="0"/>
              <a:t> change of clothes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7768BCB-BDCE-468C-905F-7A22FD5B0E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58" y="1658057"/>
            <a:ext cx="1111766" cy="8338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D000E82-2A21-456C-866B-657C26D4D81C}"/>
              </a:ext>
            </a:extLst>
          </p:cNvPr>
          <p:cNvSpPr txBox="1"/>
          <p:nvPr/>
        </p:nvSpPr>
        <p:spPr>
          <a:xfrm>
            <a:off x="5931428" y="1881401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Book bag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5F7020C-F19C-48A5-9CBF-3B947B32F44B}"/>
              </a:ext>
            </a:extLst>
          </p:cNvPr>
          <p:cNvCxnSpPr/>
          <p:nvPr/>
        </p:nvCxnSpPr>
        <p:spPr>
          <a:xfrm>
            <a:off x="4427984" y="1700808"/>
            <a:ext cx="0" cy="49554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7">
            <a:extLst>
              <a:ext uri="{FF2B5EF4-FFF2-40B4-BE49-F238E27FC236}">
                <a16:creationId xmlns:a16="http://schemas.microsoft.com/office/drawing/2014/main" id="{19F190A2-3A83-4216-9BA3-BD1E77DAA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6306" y="6187715"/>
            <a:ext cx="45370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3-4 Year Olds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0F5D4CA9-0AB7-46B8-900E-5F1EFAA09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97" y="6142036"/>
            <a:ext cx="45370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2-3 Year Olds</a:t>
            </a:r>
          </a:p>
        </p:txBody>
      </p:sp>
    </p:spTree>
  </p:cSld>
  <p:clrMapOvr>
    <a:masterClrMapping/>
  </p:clrMapOvr>
  <p:transition>
    <p:pull dir="r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Box 7"/>
          <p:cNvSpPr txBox="1">
            <a:spLocks noChangeArrowheads="1"/>
          </p:cNvSpPr>
          <p:nvPr/>
        </p:nvSpPr>
        <p:spPr bwMode="auto">
          <a:xfrm>
            <a:off x="2505794" y="1084263"/>
            <a:ext cx="4537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Book Bag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F0027D-E85F-4BEB-9436-EFEECD5EA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73" y="541672"/>
            <a:ext cx="1268078" cy="10851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1BD369-7F4E-4E57-AC51-15CB307E7C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927101"/>
            <a:ext cx="4005064" cy="30037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>
    <p:pull dir="r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5E1AA436-30EE-4CC1-83CA-5458965E6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908720"/>
            <a:ext cx="7848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Please don’t bring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1970C9-2DB4-449C-A40F-BD717357B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15" y="3429000"/>
            <a:ext cx="2409056" cy="1505660"/>
          </a:xfrm>
          <a:prstGeom prst="rect">
            <a:avLst/>
          </a:prstGeom>
        </p:spPr>
      </p:pic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754A527E-8F1F-4A7A-A93C-2B016F0A6E40}"/>
              </a:ext>
            </a:extLst>
          </p:cNvPr>
          <p:cNvSpPr/>
          <p:nvPr/>
        </p:nvSpPr>
        <p:spPr>
          <a:xfrm>
            <a:off x="3923928" y="1556792"/>
            <a:ext cx="1296144" cy="1296144"/>
          </a:xfrm>
          <a:prstGeom prst="mathMultiply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3ED030-1ACD-4026-9130-59494B6D8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932" y="2817629"/>
            <a:ext cx="2143125" cy="2143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5A8A5B-945F-4913-B289-4B4EBA205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3030647"/>
            <a:ext cx="2292846" cy="22928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79ECA3-C241-45F2-86B2-1359EC9DFCF6}"/>
              </a:ext>
            </a:extLst>
          </p:cNvPr>
          <p:cNvSpPr txBox="1"/>
          <p:nvPr/>
        </p:nvSpPr>
        <p:spPr>
          <a:xfrm>
            <a:off x="755576" y="5239868"/>
            <a:ext cx="2628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Toys from home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5CCF39-9FBC-4B80-AA4F-84FA5668B9C1}"/>
              </a:ext>
            </a:extLst>
          </p:cNvPr>
          <p:cNvSpPr txBox="1"/>
          <p:nvPr/>
        </p:nvSpPr>
        <p:spPr>
          <a:xfrm>
            <a:off x="4008165" y="542453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Food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9209AF-99CE-4C20-B33D-146485A8D589}"/>
              </a:ext>
            </a:extLst>
          </p:cNvPr>
          <p:cNvSpPr txBox="1"/>
          <p:nvPr/>
        </p:nvSpPr>
        <p:spPr>
          <a:xfrm>
            <a:off x="6084168" y="5138827"/>
            <a:ext cx="161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Drinks</a:t>
            </a:r>
          </a:p>
        </p:txBody>
      </p:sp>
    </p:spTree>
    <p:extLst>
      <p:ext uri="{BB962C8B-B14F-4D97-AF65-F5344CB8AC3E}">
        <p14:creationId xmlns:p14="http://schemas.microsoft.com/office/powerpoint/2010/main" val="1333360802"/>
      </p:ext>
    </p:extLst>
  </p:cSld>
  <p:clrMapOvr>
    <a:masterClrMapping/>
  </p:clrMapOvr>
  <p:transition>
    <p:pull dir="r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Box 7"/>
          <p:cNvSpPr txBox="1">
            <a:spLocks noChangeArrowheads="1"/>
          </p:cNvSpPr>
          <p:nvPr/>
        </p:nvSpPr>
        <p:spPr bwMode="auto">
          <a:xfrm>
            <a:off x="2411413" y="628650"/>
            <a:ext cx="4537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Outdoor wear</a:t>
            </a:r>
          </a:p>
        </p:txBody>
      </p:sp>
      <p:sp>
        <p:nvSpPr>
          <p:cNvPr id="28679" name="TextBox 14"/>
          <p:cNvSpPr txBox="1">
            <a:spLocks noChangeArrowheads="1"/>
          </p:cNvSpPr>
          <p:nvPr/>
        </p:nvSpPr>
        <p:spPr bwMode="auto">
          <a:xfrm>
            <a:off x="3255943" y="5372299"/>
            <a:ext cx="246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GB" altLang="en-US" sz="2000" b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Waterproof</a:t>
            </a:r>
            <a:r>
              <a:rPr lang="en-GB" altLang="en-US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coat</a:t>
            </a:r>
          </a:p>
          <a:p>
            <a:pPr algn="ctr"/>
            <a:r>
              <a:rPr lang="en-GB" altLang="en-US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&amp;</a:t>
            </a:r>
          </a:p>
          <a:p>
            <a:pPr algn="ctr"/>
            <a:r>
              <a:rPr lang="en-GB" altLang="en-US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Wellington boots</a:t>
            </a:r>
          </a:p>
        </p:txBody>
      </p:sp>
      <p:sp>
        <p:nvSpPr>
          <p:cNvPr id="28680" name="TextBox 15"/>
          <p:cNvSpPr txBox="1">
            <a:spLocks noChangeArrowheads="1"/>
          </p:cNvSpPr>
          <p:nvPr/>
        </p:nvSpPr>
        <p:spPr bwMode="auto">
          <a:xfrm>
            <a:off x="6183919" y="5313573"/>
            <a:ext cx="24606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GB" altLang="en-US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Hat, scarf, gloves on a string</a:t>
            </a:r>
          </a:p>
        </p:txBody>
      </p:sp>
      <p:sp>
        <p:nvSpPr>
          <p:cNvPr id="28681" name="TextBox 16"/>
          <p:cNvSpPr txBox="1">
            <a:spLocks noChangeArrowheads="1"/>
          </p:cNvSpPr>
          <p:nvPr/>
        </p:nvSpPr>
        <p:spPr bwMode="auto">
          <a:xfrm>
            <a:off x="103339" y="5251902"/>
            <a:ext cx="24622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GB" altLang="en-US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Sun hat</a:t>
            </a:r>
          </a:p>
          <a:p>
            <a:pPr algn="ctr"/>
            <a:endParaRPr lang="en-GB" altLang="en-US" sz="20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ctr"/>
            <a:r>
              <a:rPr lang="en-GB" altLang="en-US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Apply sun cream </a:t>
            </a:r>
            <a:r>
              <a:rPr lang="en-GB" alt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before</a:t>
            </a:r>
            <a:r>
              <a:rPr lang="en-GB" altLang="en-US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Nursery</a:t>
            </a:r>
          </a:p>
        </p:txBody>
      </p:sp>
      <p:pic>
        <p:nvPicPr>
          <p:cNvPr id="28682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397" y="1886942"/>
            <a:ext cx="6604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942" y="1728175"/>
            <a:ext cx="72072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1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58" y="1655581"/>
            <a:ext cx="7397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CDB2D9-792D-4CD0-8858-619D635F3C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247469"/>
            <a:ext cx="1268078" cy="10851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5EA35D-1C04-4D59-96C1-872C80D441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8872" y="2656511"/>
            <a:ext cx="2399450" cy="23994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4CC02B-59D1-4F15-8BDF-ACBEF8442A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8980" y="2871480"/>
            <a:ext cx="2619375" cy="17430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Platypus Sun Protective Toddler Sun Hat 1-3 years - UPF 50+ - Sunsibility">
            <a:extLst>
              <a:ext uri="{FF2B5EF4-FFF2-40B4-BE49-F238E27FC236}">
                <a16:creationId xmlns:a16="http://schemas.microsoft.com/office/drawing/2014/main" id="{1CE52429-5DC4-4937-B7F8-8B1BDC5205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21"/>
          <a:stretch/>
        </p:blipFill>
        <p:spPr bwMode="auto">
          <a:xfrm>
            <a:off x="398343" y="2633299"/>
            <a:ext cx="1872207" cy="242266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r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709122A9-3EF2-4CDB-9B1C-AEDEBF51D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760" y="548680"/>
            <a:ext cx="4537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School Uniform</a:t>
            </a:r>
          </a:p>
        </p:txBody>
      </p:sp>
      <p:pic>
        <p:nvPicPr>
          <p:cNvPr id="2050" name="Picture 2" descr="Uniform – Bollinbrook Pre-school Macclesfield Cheshire">
            <a:extLst>
              <a:ext uri="{FF2B5EF4-FFF2-40B4-BE49-F238E27FC236}">
                <a16:creationId xmlns:a16="http://schemas.microsoft.com/office/drawing/2014/main" id="{ECDC5897-6BD5-4EF0-A333-AFFFCEE05B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0" t="4093" r="4684" b="15548"/>
          <a:stretch/>
        </p:blipFill>
        <p:spPr bwMode="auto">
          <a:xfrm>
            <a:off x="7219069" y="2924944"/>
            <a:ext cx="1513700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chool Uniform | M&amp;S">
            <a:extLst>
              <a:ext uri="{FF2B5EF4-FFF2-40B4-BE49-F238E27FC236}">
                <a16:creationId xmlns:a16="http://schemas.microsoft.com/office/drawing/2014/main" id="{489323AB-1872-4E64-8099-A804051380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3" r="15692"/>
          <a:stretch/>
        </p:blipFill>
        <p:spPr bwMode="auto">
          <a:xfrm>
            <a:off x="7812360" y="1305340"/>
            <a:ext cx="828599" cy="149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school uniforms">
            <a:extLst>
              <a:ext uri="{FF2B5EF4-FFF2-40B4-BE49-F238E27FC236}">
                <a16:creationId xmlns:a16="http://schemas.microsoft.com/office/drawing/2014/main" id="{0C8F8698-EBF1-4C16-8ABF-DD74B11EBB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4" t="4415" r="22521" b="9305"/>
          <a:stretch/>
        </p:blipFill>
        <p:spPr bwMode="auto">
          <a:xfrm>
            <a:off x="7255838" y="1305340"/>
            <a:ext cx="720081" cy="149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Uniform | Ladygrove Primary School &amp; Nursery">
            <a:extLst>
              <a:ext uri="{FF2B5EF4-FFF2-40B4-BE49-F238E27FC236}">
                <a16:creationId xmlns:a16="http://schemas.microsoft.com/office/drawing/2014/main" id="{223125D9-6C56-4A56-9DD6-67A04194DD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 t="9135" r="27765" b="9135"/>
          <a:stretch/>
        </p:blipFill>
        <p:spPr bwMode="auto">
          <a:xfrm>
            <a:off x="4983210" y="2281407"/>
            <a:ext cx="1950907" cy="229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eox - Black Leather Velcro Shoes | Childrensalon">
            <a:extLst>
              <a:ext uri="{FF2B5EF4-FFF2-40B4-BE49-F238E27FC236}">
                <a16:creationId xmlns:a16="http://schemas.microsoft.com/office/drawing/2014/main" id="{720430EB-AC47-49DC-99F6-3A6720D3C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210" y="4937310"/>
            <a:ext cx="1575618" cy="157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790B4A-CEF8-4DF8-9BA3-B26CE025890F}"/>
              </a:ext>
            </a:extLst>
          </p:cNvPr>
          <p:cNvSpPr/>
          <p:nvPr/>
        </p:nvSpPr>
        <p:spPr>
          <a:xfrm>
            <a:off x="683568" y="1109057"/>
            <a:ext cx="468052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90041"/>
                </a:solidFill>
                <a:latin typeface="Ubuntu"/>
              </a:rPr>
              <a:t>Girls:</a:t>
            </a:r>
            <a:endParaRPr lang="en-GB" dirty="0">
              <a:solidFill>
                <a:srgbClr val="090041"/>
              </a:solidFill>
              <a:latin typeface="Ubuntu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90041"/>
                </a:solidFill>
                <a:latin typeface="Ubuntu"/>
              </a:rPr>
              <a:t>White shirt or polo-shirt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90041"/>
                </a:solidFill>
                <a:latin typeface="Ubuntu"/>
              </a:rPr>
              <a:t>Black or grey skirt or trousers/jogging bottoms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90041"/>
                </a:solidFill>
                <a:latin typeface="Ubuntu"/>
              </a:rPr>
              <a:t>Royal blue sweatshirt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90041"/>
                </a:solidFill>
                <a:latin typeface="Ubuntu"/>
              </a:rPr>
              <a:t>Grey or gingham dress for summer</a:t>
            </a:r>
          </a:p>
          <a:p>
            <a:endParaRPr lang="en-GB" b="1" dirty="0">
              <a:solidFill>
                <a:srgbClr val="090041"/>
              </a:solidFill>
              <a:latin typeface="Ubuntu"/>
            </a:endParaRPr>
          </a:p>
          <a:p>
            <a:r>
              <a:rPr lang="en-GB" b="1" dirty="0">
                <a:solidFill>
                  <a:srgbClr val="090041"/>
                </a:solidFill>
                <a:latin typeface="Ubuntu"/>
              </a:rPr>
              <a:t>Boys:</a:t>
            </a:r>
            <a:endParaRPr lang="en-GB" dirty="0">
              <a:solidFill>
                <a:srgbClr val="090041"/>
              </a:solidFill>
              <a:latin typeface="Ubuntu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90041"/>
                </a:solidFill>
                <a:latin typeface="Ubuntu"/>
              </a:rPr>
              <a:t>White shirt or polo-shirt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90041"/>
                </a:solidFill>
                <a:latin typeface="Ubuntu"/>
              </a:rPr>
              <a:t>Black or grey trousers/jogging bottoms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90041"/>
                </a:solidFill>
                <a:latin typeface="Ubuntu"/>
              </a:rPr>
              <a:t>Royal blue sweatshirt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90041"/>
                </a:solidFill>
                <a:latin typeface="Ubuntu"/>
              </a:rPr>
              <a:t>Grey or black shorts for summer</a:t>
            </a:r>
          </a:p>
          <a:p>
            <a:r>
              <a:rPr lang="en-GB" dirty="0">
                <a:solidFill>
                  <a:srgbClr val="090041"/>
                </a:solidFill>
                <a:latin typeface="Ubuntu"/>
              </a:rPr>
              <a:t> </a:t>
            </a:r>
          </a:p>
          <a:p>
            <a:endParaRPr lang="en-GB" dirty="0">
              <a:solidFill>
                <a:srgbClr val="090041"/>
              </a:solidFill>
              <a:latin typeface="Ubuntu"/>
            </a:endParaRPr>
          </a:p>
          <a:p>
            <a:r>
              <a:rPr lang="en-GB" b="1" dirty="0">
                <a:solidFill>
                  <a:srgbClr val="090041"/>
                </a:solidFill>
                <a:latin typeface="Ubuntu"/>
              </a:rPr>
              <a:t>FOOTWEAR</a:t>
            </a:r>
            <a:endParaRPr lang="en-GB" dirty="0">
              <a:solidFill>
                <a:srgbClr val="090041"/>
              </a:solidFill>
              <a:latin typeface="Ubuntu"/>
            </a:endParaRPr>
          </a:p>
          <a:p>
            <a:r>
              <a:rPr lang="en-GB" dirty="0">
                <a:solidFill>
                  <a:srgbClr val="090041"/>
                </a:solidFill>
                <a:latin typeface="Ubuntu"/>
              </a:rPr>
              <a:t>Shoes should be comfortable, practical and suitable for school use. Black flat shoes only with </a:t>
            </a:r>
            <a:r>
              <a:rPr lang="en-GB" dirty="0" err="1">
                <a:solidFill>
                  <a:srgbClr val="090041"/>
                </a:solidFill>
                <a:latin typeface="Ubuntu"/>
              </a:rPr>
              <a:t>velcro</a:t>
            </a:r>
            <a:r>
              <a:rPr lang="en-GB" dirty="0">
                <a:solidFill>
                  <a:srgbClr val="090041"/>
                </a:solidFill>
                <a:latin typeface="Ubuntu"/>
              </a:rPr>
              <a:t> fastenings. </a:t>
            </a:r>
          </a:p>
          <a:p>
            <a:endParaRPr lang="en-GB" dirty="0">
              <a:solidFill>
                <a:srgbClr val="090041"/>
              </a:solidFill>
              <a:latin typeface="Ubuntu"/>
            </a:endParaRPr>
          </a:p>
          <a:p>
            <a:r>
              <a:rPr lang="en-GB" b="1" u="sng" dirty="0">
                <a:solidFill>
                  <a:srgbClr val="090041"/>
                </a:solidFill>
                <a:latin typeface="Ubuntu"/>
              </a:rPr>
              <a:t>NO SHOE LACES OR FLASHING LIGHTS PLEASE</a:t>
            </a:r>
          </a:p>
        </p:txBody>
      </p:sp>
    </p:spTree>
    <p:extLst>
      <p:ext uri="{BB962C8B-B14F-4D97-AF65-F5344CB8AC3E}">
        <p14:creationId xmlns:p14="http://schemas.microsoft.com/office/powerpoint/2010/main" val="3454844094"/>
      </p:ext>
    </p:extLst>
  </p:cSld>
  <p:clrMapOvr>
    <a:masterClrMapping/>
  </p:clrMapOvr>
  <p:transition>
    <p:pull dir="r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0374EE-295E-4280-8D17-3E4609EE0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548680"/>
            <a:ext cx="1268078" cy="1085182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2E9CC753-E563-4CB7-B300-A80D8C1E8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548680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Castlefield</a:t>
            </a:r>
            <a:r>
              <a:rPr lang="en-GB" alt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School Ethos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1DE8E3-1D6E-4E63-917A-E57FC31E87F7}"/>
              </a:ext>
            </a:extLst>
          </p:cNvPr>
          <p:cNvSpPr txBox="1"/>
          <p:nvPr/>
        </p:nvSpPr>
        <p:spPr>
          <a:xfrm>
            <a:off x="107504" y="1720840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2E792B-C74D-498D-ADB3-4EDE5687739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120" y="3600257"/>
            <a:ext cx="162750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dk1">
                      <a:lumMod val="0"/>
                      <a:lumOff val="0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E0AC49-FE5F-4E6A-A68C-C7AD5227AB3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" t="2486" r="574" b="514"/>
          <a:stretch>
            <a:fillRect/>
          </a:stretch>
        </p:blipFill>
        <p:spPr bwMode="auto">
          <a:xfrm>
            <a:off x="1775959" y="2519085"/>
            <a:ext cx="5088026" cy="99115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51CD9F10-0477-4134-A445-BA4111DC0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5856" y="2590602"/>
            <a:ext cx="2376264" cy="848121"/>
          </a:xfrm>
          <a:prstGeom prst="roundRect">
            <a:avLst/>
          </a:prstGeom>
          <a:solidFill>
            <a:srgbClr val="F8F8F8">
              <a:alpha val="50196"/>
            </a:srgbClr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Castlefield</a:t>
            </a:r>
            <a:r>
              <a:rPr lang="en-GB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School  Curriculum Offers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EDEA6187-2590-4713-9F9C-77CF88D44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822" y="3826316"/>
            <a:ext cx="1308100" cy="376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1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‘No Excuses’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9FD3C5-52E0-46F9-9DFB-DE179E07221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357" y="3600257"/>
            <a:ext cx="162750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dk1">
                      <a:lumMod val="0"/>
                      <a:lumOff val="0"/>
                    </a:schemeClr>
                  </a:outerShdw>
                </a:effectLst>
              </a14:hiddenEffects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5D70884E-0B96-4DE3-9299-BADF496E3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2494" y="3737733"/>
            <a:ext cx="1459230" cy="553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1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Experience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1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&amp; Enrichment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C2E555-937E-4465-B207-90DF494B93E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257" y="3614750"/>
            <a:ext cx="162750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dk1">
                      <a:lumMod val="0"/>
                      <a:lumOff val="0"/>
                    </a:schemeClr>
                  </a:outerShdw>
                </a:effectLst>
              </a14:hiddenEffects>
            </a:ext>
          </a:extLst>
        </p:spPr>
      </p:pic>
      <p:sp>
        <p:nvSpPr>
          <p:cNvPr id="14" name="Text Box 6">
            <a:extLst>
              <a:ext uri="{FF2B5EF4-FFF2-40B4-BE49-F238E27FC236}">
                <a16:creationId xmlns:a16="http://schemas.microsoft.com/office/drawing/2014/main" id="{AA1AE2BD-89A2-425D-A373-8882640D4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7756" y="3766483"/>
            <a:ext cx="1308100" cy="54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1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Learning for Life</a:t>
            </a:r>
          </a:p>
        </p:txBody>
      </p:sp>
    </p:spTree>
    <p:extLst>
      <p:ext uri="{BB962C8B-B14F-4D97-AF65-F5344CB8AC3E}">
        <p14:creationId xmlns:p14="http://schemas.microsoft.com/office/powerpoint/2010/main" val="2089132661"/>
      </p:ext>
    </p:extLst>
  </p:cSld>
  <p:clrMapOvr>
    <a:masterClrMapping/>
  </p:clrMapOvr>
  <p:transition>
    <p:pull dir="r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Box 7"/>
          <p:cNvSpPr txBox="1">
            <a:spLocks noChangeArrowheads="1"/>
          </p:cNvSpPr>
          <p:nvPr/>
        </p:nvSpPr>
        <p:spPr bwMode="auto">
          <a:xfrm>
            <a:off x="3187543" y="1044528"/>
            <a:ext cx="3419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Naming Clothing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3E6227-D0A2-4380-8600-CF760C64F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76672"/>
            <a:ext cx="1268078" cy="10851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F913E6-18FF-4C88-B00B-FC7674656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033" y="2708920"/>
            <a:ext cx="3829967" cy="25486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Personalised stick-on shoe name labels | Petit-Fernand">
            <a:extLst>
              <a:ext uri="{FF2B5EF4-FFF2-40B4-BE49-F238E27FC236}">
                <a16:creationId xmlns:a16="http://schemas.microsoft.com/office/drawing/2014/main" id="{FA6EE108-755E-4A33-88DB-963B945B7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637942"/>
            <a:ext cx="2647181" cy="26471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r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Box 7"/>
          <p:cNvSpPr txBox="1">
            <a:spLocks noChangeArrowheads="1"/>
          </p:cNvSpPr>
          <p:nvPr/>
        </p:nvSpPr>
        <p:spPr bwMode="auto">
          <a:xfrm>
            <a:off x="1619672" y="1772816"/>
            <a:ext cx="5527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Ways to help your children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A70CE-BCE1-4665-917E-76B49247B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99" y="432468"/>
            <a:ext cx="1268078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61175"/>
      </p:ext>
    </p:extLst>
  </p:cSld>
  <p:clrMapOvr>
    <a:masterClrMapping/>
  </p:clrMapOvr>
  <p:transition>
    <p:pull dir="r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Box 7"/>
          <p:cNvSpPr txBox="1">
            <a:spLocks noChangeArrowheads="1"/>
          </p:cNvSpPr>
          <p:nvPr/>
        </p:nvSpPr>
        <p:spPr bwMode="auto">
          <a:xfrm>
            <a:off x="2212975" y="628650"/>
            <a:ext cx="4718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Self Care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EE2A58-BD72-4F0E-A551-4AB6A27E4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76672"/>
            <a:ext cx="1268078" cy="10851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05302E-FF23-4C3F-9598-AC22C5714B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96" r="22434"/>
          <a:stretch/>
        </p:blipFill>
        <p:spPr>
          <a:xfrm>
            <a:off x="539552" y="2171630"/>
            <a:ext cx="2520281" cy="19343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CAB0DB-9D3F-4315-85C3-D0211A61FD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7939" y="1715158"/>
            <a:ext cx="1914525" cy="23907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650EBF-6F65-4BEE-8FF7-D80EBC07A5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6135" y="1756326"/>
            <a:ext cx="2158827" cy="23496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36E507-636F-4724-B558-99E123BCA6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9004"/>
          <a:stretch/>
        </p:blipFill>
        <p:spPr>
          <a:xfrm>
            <a:off x="1788082" y="4295986"/>
            <a:ext cx="2153746" cy="23496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2D6A39-569A-4DBA-9A87-C9104999EA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374" b="6295"/>
          <a:stretch/>
        </p:blipFill>
        <p:spPr>
          <a:xfrm>
            <a:off x="4881242" y="4275442"/>
            <a:ext cx="2049783" cy="23907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>
    <p:pull dir="r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7"/>
          <p:cNvSpPr txBox="1">
            <a:spLocks noChangeArrowheads="1"/>
          </p:cNvSpPr>
          <p:nvPr/>
        </p:nvSpPr>
        <p:spPr bwMode="auto">
          <a:xfrm>
            <a:off x="35496" y="1692106"/>
            <a:ext cx="4718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Talking about Nursery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8F7C1F-F287-4EB2-9D90-59E4BA647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78159"/>
            <a:ext cx="1268078" cy="1085182"/>
          </a:xfrm>
          <a:prstGeom prst="rect">
            <a:avLst/>
          </a:prstGeom>
        </p:spPr>
      </p:pic>
      <p:pic>
        <p:nvPicPr>
          <p:cNvPr id="6" name="Picture 5" descr="Picture 7">
            <a:extLst>
              <a:ext uri="{FF2B5EF4-FFF2-40B4-BE49-F238E27FC236}">
                <a16:creationId xmlns:a16="http://schemas.microsoft.com/office/drawing/2014/main" id="{07130920-059D-404B-9198-BA5FAD3EE9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l="10039" r="17539" b="13593"/>
          <a:stretch>
            <a:fillRect/>
          </a:stretch>
        </p:blipFill>
        <p:spPr>
          <a:xfrm>
            <a:off x="665733" y="2493002"/>
            <a:ext cx="3457575" cy="3093916"/>
          </a:xfrm>
          <a:prstGeom prst="rect">
            <a:avLst/>
          </a:prstGeom>
          <a:ln w="22225" cap="sq">
            <a:solidFill>
              <a:srgbClr val="000000"/>
            </a:solidFill>
            <a:miter/>
          </a:ln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60D99F6E-F858-474D-B11A-50905BFB0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1954" y="5197636"/>
            <a:ext cx="4718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Share a book everyday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580491-F3D5-4133-9ED7-9FBF8C20E2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11" y="2271838"/>
            <a:ext cx="3826735" cy="28700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41505192"/>
      </p:ext>
    </p:extLst>
  </p:cSld>
  <p:clrMapOvr>
    <a:masterClrMapping/>
  </p:clrMapOvr>
  <p:transition>
    <p:pull dir="r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Callout 8"/>
          <p:cNvSpPr/>
          <p:nvPr/>
        </p:nvSpPr>
        <p:spPr>
          <a:xfrm>
            <a:off x="3300285" y="2809478"/>
            <a:ext cx="2341563" cy="178117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Help me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630699" y="1788318"/>
            <a:ext cx="2670175" cy="16970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Please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5285658" y="4568391"/>
            <a:ext cx="2690812" cy="15748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400" dirty="0">
                <a:latin typeface="Cambria" panose="02040503050406030204" pitchFamily="18" charset="0"/>
                <a:ea typeface="Cambria" panose="02040503050406030204" pitchFamily="18" charset="0"/>
              </a:rPr>
              <a:t>Toilet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521954" y="4506515"/>
            <a:ext cx="2887663" cy="16462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400" dirty="0">
                <a:latin typeface="Cambria" panose="02040503050406030204" pitchFamily="18" charset="0"/>
                <a:ea typeface="Cambria" panose="02040503050406030204" pitchFamily="18" charset="0"/>
              </a:rPr>
              <a:t>Water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5920469" y="1711565"/>
            <a:ext cx="2125390" cy="16970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400" dirty="0">
                <a:latin typeface="Cambria" panose="02040503050406030204" pitchFamily="18" charset="0"/>
                <a:ea typeface="Cambria" panose="02040503050406030204" pitchFamily="18" charset="0"/>
              </a:rPr>
              <a:t>Coat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2F9244-D299-4FD6-B918-3B8796559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78159"/>
            <a:ext cx="1268078" cy="1085182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FB17A11D-E1C9-44FC-AD6D-E007C70AF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88" y="851876"/>
            <a:ext cx="47180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Use helpful English words at home</a:t>
            </a:r>
          </a:p>
        </p:txBody>
      </p:sp>
    </p:spTree>
  </p:cSld>
  <p:clrMapOvr>
    <a:masterClrMapping/>
  </p:clrMapOvr>
  <p:transition>
    <p:pull dir="r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Box 7"/>
          <p:cNvSpPr txBox="1">
            <a:spLocks noChangeArrowheads="1"/>
          </p:cNvSpPr>
          <p:nvPr/>
        </p:nvSpPr>
        <p:spPr bwMode="auto">
          <a:xfrm>
            <a:off x="1619672" y="1225550"/>
            <a:ext cx="5527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Parent Support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2AE9F0-2FA7-4A0B-8516-D60143C106C6}"/>
              </a:ext>
            </a:extLst>
          </p:cNvPr>
          <p:cNvSpPr/>
          <p:nvPr/>
        </p:nvSpPr>
        <p:spPr>
          <a:xfrm>
            <a:off x="539552" y="2354533"/>
            <a:ext cx="741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</a:rPr>
              <a:t>https://familyinfo.buckinghamshire.gov.uk/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CFA02F-26BB-47A2-8A9C-CDC4A094BD98}"/>
              </a:ext>
            </a:extLst>
          </p:cNvPr>
          <p:cNvSpPr/>
          <p:nvPr/>
        </p:nvSpPr>
        <p:spPr>
          <a:xfrm>
            <a:off x="546303" y="3287750"/>
            <a:ext cx="79928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</a:rPr>
              <a:t>https://www.foundationyears.org.uk/wp-content/uploads/2019/01/What-to-Expect-When-2018.pdf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A70CE-BCE1-4665-917E-76B49247B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99" y="432468"/>
            <a:ext cx="1268078" cy="10851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6B11EF-8FA8-4024-BBF7-52019991B25E}"/>
              </a:ext>
            </a:extLst>
          </p:cNvPr>
          <p:cNvSpPr/>
          <p:nvPr/>
        </p:nvSpPr>
        <p:spPr>
          <a:xfrm>
            <a:off x="683568" y="5114527"/>
            <a:ext cx="7056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dirty="0">
                <a:solidFill>
                  <a:srgbClr val="002060"/>
                </a:solidFill>
              </a:rPr>
              <a:t>https://www.castlefieldschool.co.uk/web/year_groups_/224855</a:t>
            </a:r>
          </a:p>
        </p:txBody>
      </p:sp>
    </p:spTree>
  </p:cSld>
  <p:clrMapOvr>
    <a:masterClrMapping/>
  </p:clrMapOvr>
  <p:transition>
    <p:pull dir="r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Box 7"/>
          <p:cNvSpPr txBox="1">
            <a:spLocks noChangeArrowheads="1"/>
          </p:cNvSpPr>
          <p:nvPr/>
        </p:nvSpPr>
        <p:spPr bwMode="auto">
          <a:xfrm>
            <a:off x="354472" y="507071"/>
            <a:ext cx="8353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Any questions?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E34D25-56A8-499C-9A34-2A59870AE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548680"/>
            <a:ext cx="1268078" cy="1085182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6FF9F639-F353-4AB5-BFAF-553187634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473" y="2348880"/>
            <a:ext cx="8353425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GB" alt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School Office: 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01494 436018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GB" altLang="en-US" sz="32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Nursery email: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nursery@castlefield.bucks.sch.uk</a:t>
            </a:r>
            <a:endParaRPr lang="en-GB" alt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GB" altLang="en-US" sz="32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Website: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https://www.castlefieldschool.co.uk/web/year_groups_/224855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EB5C93CE-ADDA-43D2-A91F-DE9F5BC2D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48" y="1390790"/>
            <a:ext cx="64807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 dirty="0">
                <a:solidFill>
                  <a:srgbClr val="FFC000"/>
                </a:solidFill>
                <a:latin typeface="Cambria" panose="02040503050406030204" pitchFamily="18" charset="0"/>
              </a:rPr>
              <a:t>Please inform the office immediately if your contact details change.</a:t>
            </a:r>
          </a:p>
        </p:txBody>
      </p:sp>
    </p:spTree>
  </p:cSld>
  <p:clrMapOvr>
    <a:masterClrMapping/>
  </p:clrMapOvr>
  <p:transition>
    <p:pull dir="r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16664"/>
      </p:ext>
    </p:extLst>
  </p:cSld>
  <p:clrMapOvr>
    <a:masterClrMapping/>
  </p:clrMapOvr>
  <p:transition>
    <p:pull dir="r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Box 7"/>
          <p:cNvSpPr txBox="1">
            <a:spLocks noChangeArrowheads="1"/>
          </p:cNvSpPr>
          <p:nvPr/>
        </p:nvSpPr>
        <p:spPr bwMode="auto">
          <a:xfrm>
            <a:off x="1619250" y="628650"/>
            <a:ext cx="655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Parents as Partners in Learning</a:t>
            </a:r>
          </a:p>
        </p:txBody>
      </p:sp>
      <p:pic>
        <p:nvPicPr>
          <p:cNvPr id="9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6871"/>
            <a:ext cx="1914900" cy="12546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79848"/>
            <a:ext cx="1921876" cy="12607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570" y="3979848"/>
            <a:ext cx="2006991" cy="12607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E2D8E7-18DA-4279-9077-36532A9FE0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360" y="2636912"/>
            <a:ext cx="2615411" cy="22374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12CAF-DB56-4429-AD4B-1FD5F5729C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0211"/>
          <a:stretch/>
        </p:blipFill>
        <p:spPr>
          <a:xfrm>
            <a:off x="6819863" y="2272069"/>
            <a:ext cx="1914900" cy="12874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2BF967-9EFA-43F0-94BE-8ECDA9521C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520" y="296934"/>
            <a:ext cx="1268645" cy="10852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A7EA43-A051-41C7-8919-B4F7D04BB34F}"/>
              </a:ext>
            </a:extLst>
          </p:cNvPr>
          <p:cNvSpPr txBox="1"/>
          <p:nvPr/>
        </p:nvSpPr>
        <p:spPr>
          <a:xfrm>
            <a:off x="2987824" y="2996952"/>
            <a:ext cx="13594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</a:p>
        </p:txBody>
      </p:sp>
    </p:spTree>
  </p:cSld>
  <p:clrMapOvr>
    <a:masterClrMapping/>
  </p:clrMapOvr>
  <p:transition>
    <p:pull dir="r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ABD5CB-05BC-4B7A-A296-000950724336}"/>
              </a:ext>
            </a:extLst>
          </p:cNvPr>
          <p:cNvSpPr txBox="1"/>
          <p:nvPr/>
        </p:nvSpPr>
        <p:spPr>
          <a:xfrm>
            <a:off x="3383781" y="2429015"/>
            <a:ext cx="259228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Mr. A. </a:t>
            </a:r>
            <a:r>
              <a:rPr lang="en-GB" dirty="0" err="1">
                <a:solidFill>
                  <a:schemeClr val="accent2">
                    <a:lumMod val="50000"/>
                  </a:schemeClr>
                </a:solidFill>
              </a:rPr>
              <a:t>Kann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Head Teacher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BB777E-F185-423B-9568-B36807618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04664"/>
            <a:ext cx="1268078" cy="1085182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19BA213C-4372-4148-9773-4A810185E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394" y="260648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4800" b="1" dirty="0">
                <a:solidFill>
                  <a:srgbClr val="002060"/>
                </a:solidFill>
                <a:latin typeface="Cambria" panose="02040503050406030204" pitchFamily="18" charset="0"/>
              </a:rPr>
              <a:t>School Structure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279262-AACE-4DB9-92DC-267A443754C2}"/>
              </a:ext>
            </a:extLst>
          </p:cNvPr>
          <p:cNvSpPr txBox="1"/>
          <p:nvPr/>
        </p:nvSpPr>
        <p:spPr>
          <a:xfrm>
            <a:off x="3239765" y="3239902"/>
            <a:ext cx="2880320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Mrs. P. </a:t>
            </a:r>
            <a:r>
              <a:rPr lang="en-GB" dirty="0" err="1">
                <a:solidFill>
                  <a:schemeClr val="accent2">
                    <a:lumMod val="50000"/>
                  </a:schemeClr>
                </a:solidFill>
              </a:rPr>
              <a:t>Sohal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Early Years Phase Leader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9D9630-9D32-48FC-8058-AB0FE98A7596}"/>
              </a:ext>
            </a:extLst>
          </p:cNvPr>
          <p:cNvSpPr txBox="1"/>
          <p:nvPr/>
        </p:nvSpPr>
        <p:spPr>
          <a:xfrm>
            <a:off x="2015629" y="6162677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Early Years Foundation Stage Team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CFAE23-A53B-4FC9-9720-F9C7BCF51679}"/>
              </a:ext>
            </a:extLst>
          </p:cNvPr>
          <p:cNvSpPr txBox="1"/>
          <p:nvPr/>
        </p:nvSpPr>
        <p:spPr>
          <a:xfrm>
            <a:off x="200504" y="4060438"/>
            <a:ext cx="212401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Mrs M </a:t>
            </a:r>
            <a:r>
              <a:rPr lang="en-GB" dirty="0" err="1">
                <a:solidFill>
                  <a:schemeClr val="accent2">
                    <a:lumMod val="50000"/>
                  </a:schemeClr>
                </a:solidFill>
              </a:rPr>
              <a:t>Hywood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Nursery </a:t>
            </a:r>
          </a:p>
          <a:p>
            <a:pPr algn="ctr"/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2-3 Year Old </a:t>
            </a:r>
          </a:p>
          <a:p>
            <a:pPr algn="ctr"/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Room Leader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3020F4-48E9-4B15-B214-CEA7A8933301}"/>
              </a:ext>
            </a:extLst>
          </p:cNvPr>
          <p:cNvSpPr txBox="1"/>
          <p:nvPr/>
        </p:nvSpPr>
        <p:spPr>
          <a:xfrm>
            <a:off x="2402001" y="4060439"/>
            <a:ext cx="244827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Ms J MacIver</a:t>
            </a:r>
          </a:p>
          <a:p>
            <a:pPr algn="ctr"/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Nursery </a:t>
            </a:r>
          </a:p>
          <a:p>
            <a:pPr algn="ctr"/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Class Teacher </a:t>
            </a:r>
          </a:p>
          <a:p>
            <a:pPr algn="ctr"/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Nursery Lead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34DCA5-0C49-4C14-B552-BA9F5247090A}"/>
              </a:ext>
            </a:extLst>
          </p:cNvPr>
          <p:cNvSpPr txBox="1"/>
          <p:nvPr/>
        </p:nvSpPr>
        <p:spPr>
          <a:xfrm>
            <a:off x="4916177" y="4060439"/>
            <a:ext cx="194931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Mrs C Lottering</a:t>
            </a:r>
          </a:p>
          <a:p>
            <a:pPr algn="ctr"/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Reception </a:t>
            </a:r>
          </a:p>
          <a:p>
            <a:pPr algn="ctr"/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Class Teacher </a:t>
            </a:r>
          </a:p>
          <a:p>
            <a:pPr algn="ctr"/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Reception Lead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324616-C7BD-4C4E-8DE7-7F8F2D469E54}"/>
              </a:ext>
            </a:extLst>
          </p:cNvPr>
          <p:cNvSpPr txBox="1"/>
          <p:nvPr/>
        </p:nvSpPr>
        <p:spPr>
          <a:xfrm>
            <a:off x="6948264" y="4060438"/>
            <a:ext cx="194931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Mrs C Beaumont</a:t>
            </a:r>
          </a:p>
          <a:p>
            <a:pPr algn="ctr"/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Reception</a:t>
            </a:r>
          </a:p>
          <a:p>
            <a:pPr algn="ctr"/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Class Teacher</a:t>
            </a:r>
          </a:p>
          <a:p>
            <a:pPr algn="ctr"/>
            <a:endParaRPr lang="en-GB" dirty="0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DF860AD-5F3F-4AFB-86DA-731994BF0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394" y="1418073"/>
            <a:ext cx="79930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Who do I speak to?</a:t>
            </a:r>
          </a:p>
        </p:txBody>
      </p:sp>
    </p:spTree>
    <p:extLst>
      <p:ext uri="{BB962C8B-B14F-4D97-AF65-F5344CB8AC3E}">
        <p14:creationId xmlns:p14="http://schemas.microsoft.com/office/powerpoint/2010/main" val="4063321160"/>
      </p:ext>
    </p:extLst>
  </p:cSld>
  <p:clrMapOvr>
    <a:masterClrMapping/>
  </p:clrMapOvr>
  <p:transition>
    <p:pull dir="r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A48FF3-F32A-4F1F-BDFD-61F4D478F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20688"/>
            <a:ext cx="1268078" cy="1085182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6CF13F04-0967-4B13-8617-CA6505425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469" y="2397948"/>
            <a:ext cx="799306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Morning Session      8:45-11:45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GB" altLang="en-US" sz="32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GB" altLang="en-US" sz="32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Afternoon Session   12:30- 3:30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71F974E9-C9C1-4BDA-8258-F771C1314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193783"/>
            <a:ext cx="799306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4800" b="1" dirty="0">
                <a:solidFill>
                  <a:srgbClr val="002060"/>
                </a:solidFill>
                <a:latin typeface="Cambria" panose="02040503050406030204" pitchFamily="18" charset="0"/>
              </a:rPr>
              <a:t>Attendance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GB" alt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Every day counts.</a:t>
            </a:r>
          </a:p>
        </p:txBody>
      </p:sp>
    </p:spTree>
    <p:extLst>
      <p:ext uri="{BB962C8B-B14F-4D97-AF65-F5344CB8AC3E}">
        <p14:creationId xmlns:p14="http://schemas.microsoft.com/office/powerpoint/2010/main" val="2229442763"/>
      </p:ext>
    </p:extLst>
  </p:cSld>
  <p:clrMapOvr>
    <a:masterClrMapping/>
  </p:clrMapOvr>
  <p:transition>
    <p:pull dir="r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7"/>
          <p:cNvSpPr txBox="1">
            <a:spLocks noChangeArrowheads="1"/>
          </p:cNvSpPr>
          <p:nvPr/>
        </p:nvSpPr>
        <p:spPr bwMode="auto">
          <a:xfrm>
            <a:off x="575469" y="2564904"/>
            <a:ext cx="79930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4800" b="1" dirty="0">
                <a:solidFill>
                  <a:srgbClr val="002060"/>
                </a:solidFill>
                <a:latin typeface="Cambria" panose="02040503050406030204" pitchFamily="18" charset="0"/>
              </a:rPr>
              <a:t>What will my child learn whilst at Nursery?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61DA54-A0D6-45B6-A99A-10029A5BD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1268078" cy="1085182"/>
          </a:xfrm>
          <a:prstGeom prst="rect">
            <a:avLst/>
          </a:prstGeom>
        </p:spPr>
      </p:pic>
    </p:spTree>
  </p:cSld>
  <p:clrMapOvr>
    <a:masterClrMapping/>
  </p:clrMapOvr>
  <p:transition>
    <p:pull dir="r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TextBox 10"/>
          <p:cNvSpPr txBox="1">
            <a:spLocks noChangeArrowheads="1"/>
          </p:cNvSpPr>
          <p:nvPr/>
        </p:nvSpPr>
        <p:spPr bwMode="auto">
          <a:xfrm>
            <a:off x="347663" y="1412875"/>
            <a:ext cx="21129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GB" altLang="en-US" sz="1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Personal, Social &amp; Emotional Development</a:t>
            </a:r>
          </a:p>
        </p:txBody>
      </p:sp>
      <p:sp>
        <p:nvSpPr>
          <p:cNvPr id="13323" name="TextBox 13"/>
          <p:cNvSpPr txBox="1">
            <a:spLocks noChangeArrowheads="1"/>
          </p:cNvSpPr>
          <p:nvPr/>
        </p:nvSpPr>
        <p:spPr bwMode="auto">
          <a:xfrm>
            <a:off x="3514725" y="1520824"/>
            <a:ext cx="2114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GB" altLang="en-US" sz="1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Physical Development</a:t>
            </a:r>
          </a:p>
        </p:txBody>
      </p:sp>
      <p:sp>
        <p:nvSpPr>
          <p:cNvPr id="13324" name="TextBox 14"/>
          <p:cNvSpPr txBox="1">
            <a:spLocks noChangeArrowheads="1"/>
          </p:cNvSpPr>
          <p:nvPr/>
        </p:nvSpPr>
        <p:spPr bwMode="auto">
          <a:xfrm>
            <a:off x="6228697" y="1361281"/>
            <a:ext cx="2112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GB" altLang="en-US" sz="1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Communication &amp; Language Development</a:t>
            </a:r>
          </a:p>
        </p:txBody>
      </p:sp>
      <p:sp>
        <p:nvSpPr>
          <p:cNvPr id="13325" name="TextBox 15"/>
          <p:cNvSpPr txBox="1">
            <a:spLocks noChangeArrowheads="1"/>
          </p:cNvSpPr>
          <p:nvPr/>
        </p:nvSpPr>
        <p:spPr bwMode="auto">
          <a:xfrm>
            <a:off x="298450" y="4233863"/>
            <a:ext cx="2112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GB" altLang="en-US" sz="1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Literacy</a:t>
            </a:r>
          </a:p>
        </p:txBody>
      </p:sp>
      <p:sp>
        <p:nvSpPr>
          <p:cNvPr id="13326" name="TextBox 16"/>
          <p:cNvSpPr txBox="1">
            <a:spLocks noChangeArrowheads="1"/>
          </p:cNvSpPr>
          <p:nvPr/>
        </p:nvSpPr>
        <p:spPr bwMode="auto">
          <a:xfrm>
            <a:off x="2662037" y="4119089"/>
            <a:ext cx="2112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GB" altLang="en-US" sz="1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Maths</a:t>
            </a:r>
          </a:p>
        </p:txBody>
      </p:sp>
      <p:sp>
        <p:nvSpPr>
          <p:cNvPr id="13327" name="TextBox 18"/>
          <p:cNvSpPr txBox="1">
            <a:spLocks noChangeArrowheads="1"/>
          </p:cNvSpPr>
          <p:nvPr/>
        </p:nvSpPr>
        <p:spPr bwMode="auto">
          <a:xfrm>
            <a:off x="4708350" y="4176344"/>
            <a:ext cx="21129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GB" altLang="en-US" sz="1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Understanding the World</a:t>
            </a:r>
          </a:p>
        </p:txBody>
      </p:sp>
      <p:sp>
        <p:nvSpPr>
          <p:cNvPr id="13328" name="TextBox 19"/>
          <p:cNvSpPr txBox="1">
            <a:spLocks noChangeArrowheads="1"/>
          </p:cNvSpPr>
          <p:nvPr/>
        </p:nvSpPr>
        <p:spPr bwMode="auto">
          <a:xfrm>
            <a:off x="6872288" y="4160838"/>
            <a:ext cx="21129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GB" altLang="en-US" sz="1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Expressive Arts &amp; Design</a:t>
            </a:r>
          </a:p>
        </p:txBody>
      </p:sp>
      <p:sp>
        <p:nvSpPr>
          <p:cNvPr id="13329" name="TextBox 7"/>
          <p:cNvSpPr txBox="1">
            <a:spLocks noChangeArrowheads="1"/>
          </p:cNvSpPr>
          <p:nvPr/>
        </p:nvSpPr>
        <p:spPr bwMode="auto">
          <a:xfrm>
            <a:off x="2087563" y="517525"/>
            <a:ext cx="4968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GB" altLang="en-US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99CDC3-E071-433C-822C-3E6727CF6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67" y="276099"/>
            <a:ext cx="1268078" cy="10851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9D8386-42A8-4B6D-9D84-F72BB2945E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32339" y="4928145"/>
            <a:ext cx="2019300" cy="15144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DFFA23-E5A4-4BC4-9E3F-12F0791BFE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45301" y="4936471"/>
            <a:ext cx="2019302" cy="15144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B3145B-BF0A-4C68-8EAD-22AECB9A04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1929" y="4724649"/>
            <a:ext cx="2153181" cy="16148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1B9411-F0D6-4982-8897-86DF928010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5"/>
          <a:stretch/>
        </p:blipFill>
        <p:spPr>
          <a:xfrm rot="5400000">
            <a:off x="3612487" y="2042781"/>
            <a:ext cx="1992065" cy="17800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8B404E-DBEA-4B0F-9390-BA4FC81D95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965" y="4815009"/>
            <a:ext cx="2019305" cy="15144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B82C4E-E2CB-4A53-967F-3777521023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5527" y="2213451"/>
            <a:ext cx="2019304" cy="15144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BE53E29-8E85-4680-824C-5C45513543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964" y="2259754"/>
            <a:ext cx="2019305" cy="15144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>
    <p:pull dir="r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7"/>
          <p:cNvSpPr txBox="1">
            <a:spLocks noChangeArrowheads="1"/>
          </p:cNvSpPr>
          <p:nvPr/>
        </p:nvSpPr>
        <p:spPr bwMode="auto">
          <a:xfrm>
            <a:off x="1889448" y="655155"/>
            <a:ext cx="259251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Curriculum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7E96DD-9677-44C7-93AA-A5E9A9EB0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1268078" cy="10851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4E45A4-E66B-4BB8-BCC4-FB49A59C5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206" y="399620"/>
            <a:ext cx="1693009" cy="16120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F60C965-057E-4F92-A3AA-45613981A29B}"/>
              </a:ext>
            </a:extLst>
          </p:cNvPr>
          <p:cNvSpPr/>
          <p:nvPr/>
        </p:nvSpPr>
        <p:spPr>
          <a:xfrm>
            <a:off x="431478" y="5603242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</a:rPr>
              <a:t>https://www.gov.uk/government/publications/early-years-foundation-stage-framework--2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89F9AB-1E7E-48AA-B15C-D084E37596F6}"/>
              </a:ext>
            </a:extLst>
          </p:cNvPr>
          <p:cNvSpPr/>
          <p:nvPr/>
        </p:nvSpPr>
        <p:spPr>
          <a:xfrm>
            <a:off x="431478" y="6021288"/>
            <a:ext cx="81009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</a:rPr>
              <a:t>https://www.gov.uk/government/publications/development-matters--2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48C04B-4AA2-4701-B060-E44DEDDA9E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0" t="3549" r="4300"/>
          <a:stretch/>
        </p:blipFill>
        <p:spPr>
          <a:xfrm>
            <a:off x="6948264" y="399620"/>
            <a:ext cx="1693009" cy="15863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D9E264-5E10-40F1-897B-40FB17ACA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35779"/>
            <a:ext cx="16930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Topics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1AD34A-4268-4C68-9ACB-46CBA1D01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22" y="2500046"/>
            <a:ext cx="88142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Amazing Me					All Around the World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altLang="en-US" sz="32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Who Can Help Me?		Feathers and Fur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altLang="en-US" sz="32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Let’s Get Growing			Once Upon A Time…</a:t>
            </a:r>
          </a:p>
        </p:txBody>
      </p:sp>
    </p:spTree>
  </p:cSld>
  <p:clrMapOvr>
    <a:masterClrMapping/>
  </p:clrMapOvr>
  <p:transition>
    <p:pull dir="r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Box 7"/>
          <p:cNvSpPr txBox="1">
            <a:spLocks noChangeArrowheads="1"/>
          </p:cNvSpPr>
          <p:nvPr/>
        </p:nvSpPr>
        <p:spPr bwMode="auto">
          <a:xfrm>
            <a:off x="647700" y="2420888"/>
            <a:ext cx="7848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4800" b="1" dirty="0">
                <a:solidFill>
                  <a:srgbClr val="002060"/>
                </a:solidFill>
                <a:latin typeface="Cambria" panose="02040503050406030204" pitchFamily="18" charset="0"/>
              </a:rPr>
              <a:t>What will my child do whilst at Nursery?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C9A72C-980B-41B3-A9B1-A48679C05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548680"/>
            <a:ext cx="1268078" cy="1085182"/>
          </a:xfrm>
          <a:prstGeom prst="rect">
            <a:avLst/>
          </a:prstGeom>
        </p:spPr>
      </p:pic>
    </p:spTree>
  </p:cSld>
  <p:clrMapOvr>
    <a:masterClrMapping/>
  </p:clrMapOvr>
  <p:transition>
    <p:pull dir="ru"/>
  </p:transition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5407</TotalTime>
  <Words>527</Words>
  <Application>Microsoft Office PowerPoint</Application>
  <PresentationFormat>On-screen Show (4:3)</PresentationFormat>
  <Paragraphs>156</Paragraphs>
  <Slides>27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Calibri</vt:lpstr>
      <vt:lpstr>Cambria</vt:lpstr>
      <vt:lpstr>Lucida Sans</vt:lpstr>
      <vt:lpstr>Times New Roman</vt:lpstr>
      <vt:lpstr>Trebuchet MS</vt:lpstr>
      <vt:lpstr>Ubuntu</vt:lpstr>
      <vt:lpstr>Wingdings</vt:lpstr>
      <vt:lpstr>Wingdings 3</vt:lpstr>
      <vt:lpstr>Facet</vt:lpstr>
      <vt:lpstr>Welcome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Horsenden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Walton</dc:creator>
  <cp:lastModifiedBy>Jessie MacIver</cp:lastModifiedBy>
  <cp:revision>282</cp:revision>
  <cp:lastPrinted>2022-06-22T08:31:40Z</cp:lastPrinted>
  <dcterms:created xsi:type="dcterms:W3CDTF">2003-09-21T10:45:48Z</dcterms:created>
  <dcterms:modified xsi:type="dcterms:W3CDTF">2023-09-08T11:19:42Z</dcterms:modified>
</cp:coreProperties>
</file>