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7F3"/>
    <a:srgbClr val="FC9C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9" d="100"/>
          <a:sy n="89" d="100"/>
        </p:scale>
        <p:origin x="15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91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68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01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106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72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15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59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38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0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79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143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33952-0E1E-4152-AA20-65478547A2B0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230AA-16F2-4DFA-827A-6040AEA42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C148D4F-0DBA-40F9-A9F4-25737EA37E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691126"/>
              </p:ext>
            </p:extLst>
          </p:nvPr>
        </p:nvGraphicFramePr>
        <p:xfrm>
          <a:off x="541680" y="38570"/>
          <a:ext cx="6261728" cy="3733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61728">
                  <a:extLst>
                    <a:ext uri="{9D8B030D-6E8A-4147-A177-3AD203B41FA5}">
                      <a16:colId xmlns:a16="http://schemas.microsoft.com/office/drawing/2014/main" val="195490970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latin typeface="+mn-lt"/>
                        </a:rPr>
                        <a:t>Castlefield School</a:t>
                      </a:r>
                    </a:p>
                    <a:p>
                      <a:pPr algn="ctr"/>
                      <a:r>
                        <a:rPr lang="en-GB" sz="1000" b="1">
                          <a:latin typeface="+mn-lt"/>
                        </a:rPr>
                        <a:t>Reception 2025-2026</a:t>
                      </a:r>
                      <a:endParaRPr lang="en-GB" sz="1000" b="1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42735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883E859-759D-498F-AE96-DF6096541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4834" cy="447261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C0F3E83-A9FC-42B2-92E1-78F4934C9B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797540"/>
              </p:ext>
            </p:extLst>
          </p:nvPr>
        </p:nvGraphicFramePr>
        <p:xfrm>
          <a:off x="46471" y="450445"/>
          <a:ext cx="6751898" cy="8488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4281">
                  <a:extLst>
                    <a:ext uri="{9D8B030D-6E8A-4147-A177-3AD203B41FA5}">
                      <a16:colId xmlns:a16="http://schemas.microsoft.com/office/drawing/2014/main" val="2622898242"/>
                    </a:ext>
                  </a:extLst>
                </a:gridCol>
                <a:gridCol w="1053719">
                  <a:extLst>
                    <a:ext uri="{9D8B030D-6E8A-4147-A177-3AD203B41FA5}">
                      <a16:colId xmlns:a16="http://schemas.microsoft.com/office/drawing/2014/main" val="2087658006"/>
                    </a:ext>
                  </a:extLst>
                </a:gridCol>
                <a:gridCol w="954001">
                  <a:extLst>
                    <a:ext uri="{9D8B030D-6E8A-4147-A177-3AD203B41FA5}">
                      <a16:colId xmlns:a16="http://schemas.microsoft.com/office/drawing/2014/main" val="3902647451"/>
                    </a:ext>
                  </a:extLst>
                </a:gridCol>
                <a:gridCol w="954001">
                  <a:extLst>
                    <a:ext uri="{9D8B030D-6E8A-4147-A177-3AD203B41FA5}">
                      <a16:colId xmlns:a16="http://schemas.microsoft.com/office/drawing/2014/main" val="2152455079"/>
                    </a:ext>
                  </a:extLst>
                </a:gridCol>
                <a:gridCol w="954001">
                  <a:extLst>
                    <a:ext uri="{9D8B030D-6E8A-4147-A177-3AD203B41FA5}">
                      <a16:colId xmlns:a16="http://schemas.microsoft.com/office/drawing/2014/main" val="736973839"/>
                    </a:ext>
                  </a:extLst>
                </a:gridCol>
                <a:gridCol w="954001">
                  <a:extLst>
                    <a:ext uri="{9D8B030D-6E8A-4147-A177-3AD203B41FA5}">
                      <a16:colId xmlns:a16="http://schemas.microsoft.com/office/drawing/2014/main" val="1907847506"/>
                    </a:ext>
                  </a:extLst>
                </a:gridCol>
                <a:gridCol w="1027894">
                  <a:extLst>
                    <a:ext uri="{9D8B030D-6E8A-4147-A177-3AD203B41FA5}">
                      <a16:colId xmlns:a16="http://schemas.microsoft.com/office/drawing/2014/main" val="2120902065"/>
                    </a:ext>
                  </a:extLst>
                </a:gridCol>
              </a:tblGrid>
              <a:tr h="200999"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Term 1A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Term 1B</a:t>
                      </a:r>
                      <a:endParaRPr lang="en-GB" dirty="0"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Term 2A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Term 2B</a:t>
                      </a:r>
                      <a:endParaRPr lang="en-GB" dirty="0"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Term 3A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Term 3B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873599614"/>
                  </a:ext>
                </a:extLst>
              </a:tr>
              <a:tr h="305221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Theme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latin typeface="+mn-lt"/>
                        </a:rPr>
                        <a:t>Amazing me!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latin typeface="+mn-lt"/>
                        </a:rPr>
                        <a:t>All around the world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dirty="0">
                          <a:latin typeface="+mn-lt"/>
                        </a:rPr>
                        <a:t>Who can help me?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latin typeface="+mn-lt"/>
                        </a:rPr>
                        <a:t>Let’s get growing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dirty="0">
                          <a:latin typeface="+mn-lt"/>
                        </a:rPr>
                        <a:t>Feathers and fur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>
                          <a:latin typeface="+mn-lt"/>
                        </a:rPr>
                        <a:t>Once upon a time… 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15520552"/>
                  </a:ext>
                </a:extLst>
              </a:tr>
              <a:tr h="305221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Experiences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Settling in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Diwali Day</a:t>
                      </a:r>
                    </a:p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Church visit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Dentist visit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Chinese new year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Fairy tale show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Hatching Ducklings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Trip to Bucks Goat Centre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Toys show and tell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72375430"/>
                  </a:ext>
                </a:extLst>
              </a:tr>
              <a:tr h="900773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Personal, social and emotional development</a:t>
                      </a:r>
                    </a:p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Settling in, Value self as a valuable individual, build good relationships. Understanding and following class rules.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Shows understanding and sensitivity to own and others needs and feelings.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Understand right from wrong.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Health, wellbeing and personal hygiene.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Helping each other.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Thinking about the perspective of others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Developing confidence and independence, Work and play cooperatively, taking turns. Metacognition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Importance of healthy food choices.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Developing resilience and perseverance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Care for the environment.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Following complex instructions.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Coping with change.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Transition to Year 1.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Managing own needs.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13348048"/>
                  </a:ext>
                </a:extLst>
              </a:tr>
              <a:tr h="662552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Communication and language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Developing speaking &amp; listening skills; vocabulary; confidence speaking to others.</a:t>
                      </a: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Hold conversations with back-and-forth exchanges. </a:t>
                      </a: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rhymes, poems and songs.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kern="1200" dirty="0">
                        <a:solidFill>
                          <a:schemeClr val="tx1"/>
                        </a:solidFill>
                        <a:effectLst/>
                        <a:latin typeface="Twinkl Thin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Developing descriptive language.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Retelling simple events and stories.</a:t>
                      </a: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Making comments, asking and answering questions; following and giving directions.</a:t>
                      </a: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Discussing selected non-fiction. </a:t>
                      </a:r>
                      <a:endParaRPr lang="en-GB" sz="800" dirty="0"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Listening and responding to stories</a:t>
                      </a: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Express ideas and feelings using full sentences and making use of conjunctions</a:t>
                      </a: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past, present and future tenses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kern="1200" dirty="0">
                        <a:solidFill>
                          <a:schemeClr val="tx1"/>
                        </a:solidFill>
                        <a:effectLst/>
                        <a:latin typeface="Twinkl Thin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38621261"/>
                  </a:ext>
                </a:extLst>
              </a:tr>
              <a:tr h="610912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Physical development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Developing fine and gross motor skills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Spatial awareness.  Strength, balance, coordination and agility.  Hold pencil effectively.  Developing drawing skills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Developing fine and gross motor skills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Use range of small tools 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Object control and ball skills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Refine fundamental movement skills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Developing fine and gross motor skills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Obstacles, small  and large apparatus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Knowledge and understanding of their health and wellbeing.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83295924"/>
                  </a:ext>
                </a:extLst>
              </a:tr>
              <a:tr h="186110">
                <a:tc row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Literacy</a:t>
                      </a:r>
                    </a:p>
                  </a:txBody>
                  <a:tcPr marL="68580" marR="68580" marT="34290" marB="34290" anchor="ctr"/>
                </a:tc>
                <a:tc gridSpan="6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RWI daily phonics and writing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45013711"/>
                  </a:ext>
                </a:extLst>
              </a:tr>
              <a:tr h="1615436">
                <a:tc vMerge="1">
                  <a:txBody>
                    <a:bodyPr/>
                    <a:lstStyle/>
                    <a:p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We are all different!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Elmer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Ruby’s worry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Harry and the dinosaurs go to school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Heritage (NF)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From head to toe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Diwali (NF)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Understanding and retelling stories.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Link sounds to letters, blending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Developing letter formation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My world , your wold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>
                          <a:latin typeface="+mn-lt"/>
                        </a:rPr>
                        <a:t>Handa’s</a:t>
                      </a:r>
                      <a:r>
                        <a:rPr lang="en-GB" sz="800" dirty="0">
                          <a:latin typeface="+mn-lt"/>
                        </a:rPr>
                        <a:t> noisy night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Blue Penguin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Whatever next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Neil Armstrong (NF)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Leaf man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+mn-lt"/>
                      </a:endParaRP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Understanding and using new vocabulary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Emergent writing: names and simple words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My daddy is a nurse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Flashing fire engines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>
                          <a:latin typeface="+mn-lt"/>
                        </a:rPr>
                        <a:t>Mog</a:t>
                      </a:r>
                      <a:r>
                        <a:rPr lang="en-GB" sz="800" dirty="0">
                          <a:latin typeface="+mn-lt"/>
                        </a:rPr>
                        <a:t> and the Vee </a:t>
                      </a:r>
                      <a:r>
                        <a:rPr lang="en-GB" sz="800" dirty="0" err="1">
                          <a:latin typeface="+mn-lt"/>
                        </a:rPr>
                        <a:t>Eee</a:t>
                      </a:r>
                      <a:r>
                        <a:rPr lang="en-GB" sz="800" dirty="0">
                          <a:latin typeface="+mn-lt"/>
                        </a:rPr>
                        <a:t> Tee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The jolly postman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Chinese new year (NF)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Kandinsky (NF) </a:t>
                      </a:r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Reading and writing simple words 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Identifying and writing ‘red’ words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Growing Story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Jack and the beanstalk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Oliver’s fruit salad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Tadpole’s promise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amazing lifecycle of a plant (NF)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Reading and writing simple phrases and sentences. 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Reading and writing ‘red’ words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I want a pet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Augustus and his smile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Leopard’s drum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Owl babies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 The odd egg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Life cycles (NF)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Developing independent writing skills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Using capital letters and full stops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Little Red Riding Hood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The three little pigs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The three billy goats gruff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Lost in the toy museum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Old and new toys (NF)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Old and new transport (NF)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Writing simple sentences; re-reading and can be read by others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365978523"/>
                  </a:ext>
                </a:extLst>
              </a:tr>
              <a:tr h="797058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Mathematics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Numbers to 5   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Subitising  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Comparing groups within 5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Shapes (2D and 3D)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Change within 5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Number bonds within 5    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Number to 10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Comparing numbers within 10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Addition to 10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Measures (Length, height, weight)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Number bonds to 10 including doubles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Subtraction, Exploring patterns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Counting on and counting back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Numbers to 20, Numerical patterns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Shape (composing and decomposing shapes) 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Measure (Volume and capacity)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Sorting and time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1006589"/>
                  </a:ext>
                </a:extLst>
              </a:tr>
              <a:tr h="135245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Understanding the world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+mn-lt"/>
                      </a:endParaRPr>
                    </a:p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Ourselves- exploring the senses and naming parts of the body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Heritage and our families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Seasons: Autumn – </a:t>
                      </a:r>
                      <a:r>
                        <a:rPr lang="en-GB" sz="400" dirty="0">
                          <a:solidFill>
                            <a:schemeClr val="tx1"/>
                          </a:solidFill>
                          <a:latin typeface="+mn-lt"/>
                        </a:rPr>
                        <a:t>Changes in the natural world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The Nativity story</a:t>
                      </a:r>
                      <a:endParaRPr lang="en-GB" sz="8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Different beliefs and celebrations: Diwali, Advent  and Christmas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Life in different countries.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Simple maps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Seasons: Winter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Artists</a:t>
                      </a: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GB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Kandinksy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Different beliefs and celebrations: Chinese new year and Easter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Simple maps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Local area and environment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Exploring man made materials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Explore the natural world, growth- Planting beans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Make observations and draw plants.</a:t>
                      </a:r>
                    </a:p>
                    <a:p>
                      <a:pPr algn="ctr"/>
                      <a:endParaRPr lang="en-GB" sz="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Exploring natural materials</a:t>
                      </a:r>
                    </a:p>
                    <a:p>
                      <a:pPr algn="ctr"/>
                      <a:endParaRPr lang="en-GB" sz="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Seasons: Spring 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– </a:t>
                      </a:r>
                      <a:r>
                        <a:rPr lang="en-GB" sz="400" dirty="0">
                          <a:solidFill>
                            <a:schemeClr val="tx1"/>
                          </a:solidFill>
                          <a:latin typeface="+mn-lt"/>
                        </a:rPr>
                        <a:t>Changes in the natural world</a:t>
                      </a:r>
                      <a:endParaRPr lang="en-GB" sz="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Baby animals</a:t>
                      </a: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Making observations and drawing pictures of plants and animals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Life cycles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Observing and describing changes over time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Celebrations: Birthdays and family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Things in the past and now – toys and transport</a:t>
                      </a:r>
                    </a:p>
                    <a:p>
                      <a:pPr algn="ctr"/>
                      <a:endParaRPr lang="en-GB" sz="4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Seasons: Summer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– </a:t>
                      </a:r>
                      <a:r>
                        <a:rPr lang="en-GB" sz="400" dirty="0">
                          <a:solidFill>
                            <a:schemeClr val="tx1"/>
                          </a:solidFill>
                          <a:latin typeface="+mn-lt"/>
                        </a:rPr>
                        <a:t>Changes in the natural world</a:t>
                      </a:r>
                      <a:endParaRPr lang="en-GB" sz="400" dirty="0"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70421254"/>
                  </a:ext>
                </a:extLst>
              </a:tr>
              <a:tr h="186110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Expressive Arts and Design</a:t>
                      </a:r>
                    </a:p>
                    <a:p>
                      <a:pPr algn="ctr"/>
                      <a:endParaRPr lang="en-GB" sz="800" dirty="0">
                        <a:latin typeface="+mn-lt"/>
                      </a:endParaRPr>
                    </a:p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 gridSpan="6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Creating with materials, Story role play and small worlds, Songs and exploring musical instruments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40874233"/>
                  </a:ext>
                </a:extLst>
              </a:tr>
              <a:tr h="695821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Thin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Printing handprints, footprints and more</a:t>
                      </a:r>
                    </a:p>
                    <a:p>
                      <a:pPr algn="ctr"/>
                      <a:endParaRPr lang="en-GB" sz="2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Role play: Home corners around the world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Perform a range of songs, moving to music</a:t>
                      </a:r>
                    </a:p>
                    <a:p>
                      <a:pPr algn="ctr"/>
                      <a:endParaRPr lang="en-GB" sz="200" dirty="0">
                        <a:latin typeface="+mn-lt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</a:rPr>
                        <a:t>Role play: Space station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Making vehicles and buildings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Role play: Post office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Making drawings / painting of plants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Role play: Garden Centre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Making observations and drawing animals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Role play: Pet hospital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Making toys with moving parts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Role play: Toy museum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983486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376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3465</TotalTime>
  <Words>853</Words>
  <Application>Microsoft Office PowerPoint</Application>
  <PresentationFormat>On-screen Show (4:3)</PresentationFormat>
  <Paragraphs>198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Prabhpreet Sohal</dc:creator>
  <cp:lastModifiedBy>Charlotte Lottering</cp:lastModifiedBy>
  <cp:revision>127</cp:revision>
  <cp:lastPrinted>2022-07-12T10:48:36Z</cp:lastPrinted>
  <dcterms:created xsi:type="dcterms:W3CDTF">2020-03-15T17:44:25Z</dcterms:created>
  <dcterms:modified xsi:type="dcterms:W3CDTF">2025-07-22T13:24:29Z</dcterms:modified>
</cp:coreProperties>
</file>